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7" r:id="rId2"/>
    <p:sldId id="270" r:id="rId3"/>
    <p:sldId id="4720" r:id="rId4"/>
    <p:sldId id="272" r:id="rId5"/>
    <p:sldId id="4693" r:id="rId6"/>
    <p:sldId id="4733" r:id="rId7"/>
    <p:sldId id="4690" r:id="rId8"/>
    <p:sldId id="4672" r:id="rId9"/>
    <p:sldId id="4724" r:id="rId10"/>
    <p:sldId id="4725" r:id="rId11"/>
    <p:sldId id="4744" r:id="rId12"/>
    <p:sldId id="4734" r:id="rId13"/>
    <p:sldId id="4742" r:id="rId14"/>
    <p:sldId id="4736" r:id="rId15"/>
    <p:sldId id="4735" r:id="rId16"/>
    <p:sldId id="4743" r:id="rId17"/>
    <p:sldId id="4674" r:id="rId18"/>
    <p:sldId id="4704" r:id="rId19"/>
    <p:sldId id="4738" r:id="rId20"/>
    <p:sldId id="4673" r:id="rId21"/>
    <p:sldId id="4737" r:id="rId22"/>
    <p:sldId id="4740" r:id="rId23"/>
    <p:sldId id="4739" r:id="rId24"/>
    <p:sldId id="4681" r:id="rId25"/>
    <p:sldId id="4680" r:id="rId26"/>
    <p:sldId id="4741" r:id="rId27"/>
    <p:sldId id="4691" r:id="rId28"/>
    <p:sldId id="4602" r:id="rId29"/>
    <p:sldId id="4692" r:id="rId30"/>
    <p:sldId id="4610" r:id="rId31"/>
    <p:sldId id="4624" r:id="rId32"/>
    <p:sldId id="4703" r:id="rId33"/>
    <p:sldId id="4625" r:id="rId34"/>
    <p:sldId id="4746" r:id="rId35"/>
    <p:sldId id="4623" r:id="rId36"/>
    <p:sldId id="4620" r:id="rId37"/>
    <p:sldId id="4605" r:id="rId38"/>
    <p:sldId id="4606" r:id="rId39"/>
    <p:sldId id="4706" r:id="rId40"/>
    <p:sldId id="4303" r:id="rId41"/>
    <p:sldId id="4417" r:id="rId42"/>
    <p:sldId id="4428" r:id="rId43"/>
    <p:sldId id="4750" r:id="rId44"/>
    <p:sldId id="271" r:id="rId45"/>
    <p:sldId id="4683" r:id="rId46"/>
    <p:sldId id="4689" r:id="rId47"/>
    <p:sldId id="4684" r:id="rId48"/>
    <p:sldId id="4685" r:id="rId49"/>
    <p:sldId id="4705" r:id="rId50"/>
    <p:sldId id="347" r:id="rId51"/>
    <p:sldId id="4696" r:id="rId52"/>
    <p:sldId id="4687" r:id="rId53"/>
    <p:sldId id="4686" r:id="rId54"/>
    <p:sldId id="4688" r:id="rId55"/>
    <p:sldId id="4694" r:id="rId56"/>
    <p:sldId id="4695" r:id="rId57"/>
    <p:sldId id="4701" r:id="rId58"/>
    <p:sldId id="4702" r:id="rId59"/>
    <p:sldId id="340" r:id="rId60"/>
    <p:sldId id="4666" r:id="rId61"/>
    <p:sldId id="4747" r:id="rId62"/>
    <p:sldId id="4748" r:id="rId63"/>
    <p:sldId id="4749" r:id="rId64"/>
    <p:sldId id="4716" r:id="rId65"/>
    <p:sldId id="27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AF39D2F8-5C5B-439D-92ED-BB3821E08B0D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14960B43-D5C2-4EBA-89C7-D5C0A591F9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2DCE-CB4E-12A2-906E-51863F776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08D5D-1F5B-11BF-0EC9-A64466DF4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6DBBC-5EE1-EC78-A9F6-4FB49EC8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262F1-FA6D-8A90-1171-950812B65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D14C5-4C88-C63F-F50C-380E70FF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85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D887-9963-ADC2-0764-77721A53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43890-732C-D51C-AA7F-1A82531AC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C289-AC07-79CF-CFAE-FDAC3353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55EC7-9E27-9F47-7496-3A1BF675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50801-A7AA-7245-D71C-F62F515F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6F2E5-35E2-7E3E-9185-FFC17F664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91350-6250-EE11-534A-226279B9E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1ED34-1F0E-5AC3-F2DA-7A02D4D1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E2A04-2320-D130-1F84-63E3C25C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A4515-459E-00A3-F2B5-DF93DEC0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0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E55-255C-64FF-703F-7764C253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305C-DB59-8B57-0C3F-2A62B86D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D1BA-4AE8-135D-8500-FDCD1540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5407-E664-923E-E5F4-0FCD9BF7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DF61-C38E-BD50-45F1-4F9AF0CA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6FF0-9565-C036-E2F1-6FC5B5AD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96D94-B2AD-9FEA-7F94-9B82B1BD9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CEE8B-12CC-F600-AC17-CB5AC2C6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39058-94B3-E031-A62F-E04C0151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87E6D-9FEF-166B-F468-EDA64DFA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B1BA-B3C5-7821-5A3F-9E1723B3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5F24A-8BBA-C6BF-0431-502DD67BA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793A-709D-D6DE-4913-2EC1C3434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6CCC-9668-6350-0F3C-11ABFAA6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38C1B-1DFE-0ADC-DA51-0FA92B96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BCE0C-D1BC-DBAF-D9F4-D8B26575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7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1CE0-B08B-9412-E690-6FCEB02C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95F6-C868-70D3-A1F2-314BDB8C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5AB33-4F6B-C620-3C0C-F6709FB10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47735-76AC-5EBC-B6F2-AE767297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F286B-E09B-F3FF-5279-157F517EC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AD3F4-BDB8-F20D-16BF-763C16C2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0CDD8-9460-25F4-B7B2-13E48BA1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07C90-EDFC-6E67-4547-1257BDC8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5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19BF-079A-D21B-F26C-6CED6F46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4B34C-51AD-99C1-3B89-F9010C0E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FF190-28F5-D777-B81E-2C5FC372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3B044-EB03-7138-B7CA-2E944C07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2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E4C54-FA58-1C25-B917-04FF7FBD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D51E1-D88F-E2C0-BB2A-1909596A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8359-AD85-3DE3-4B35-209CB871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8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C1DC-778B-D649-2995-F671E59D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719E-351E-F267-6728-6C09FB8D9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7DA86-B9E3-B48C-F528-8BE907023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F93AE-2EC8-6C9B-BC77-16CCB71C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2554F-3C62-4E36-FF46-35F2509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D4CC8-BC79-EAB6-0DFB-00C90647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9809-2C69-20F8-C7C9-058BA572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48011-AC2C-0073-16D5-3CE4B9398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2D6D5-29EC-7D95-599A-2E0E7E868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2F33F-36E4-9F5C-E94C-A12BB7D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3FC40-5043-E071-7F8A-C35F6BEB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725C8-BEF1-3F97-8207-A1A10D2E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5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FF56C-D7FD-8117-926C-B39B92F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AA576-49FC-ABCF-07A4-1D2622A9C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857DE-C6E0-F8E6-F72E-A6AF2D6E5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EBCB837C-B010-4149-9B47-ACDD3672E92E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00F36-1BEC-BEC7-DCBE-F2A6E599C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D07DB-F986-96BF-1E56-FF2C33E1E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1B08BD9-D61F-4E7A-86D9-314547D1BF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515/cclm-2017-0703" TargetMode="External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6C1C-2CD6-4AE9-A061-10982B513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507" y="1541251"/>
            <a:ext cx="9724571" cy="1697894"/>
          </a:xfrm>
        </p:spPr>
        <p:txBody>
          <a:bodyPr>
            <a:noAutofit/>
          </a:bodyPr>
          <a:lstStyle/>
          <a:p>
            <a:r>
              <a:rPr lang="en-US" sz="5400" b="1" dirty="0" err="1">
                <a:solidFill>
                  <a:srgbClr val="7030A0"/>
                </a:solidFill>
              </a:rPr>
              <a:t>Giới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thiệu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Giải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trình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tự</a:t>
            </a:r>
            <a:r>
              <a:rPr lang="en-US" sz="5400" b="1" dirty="0">
                <a:solidFill>
                  <a:srgbClr val="7030A0"/>
                </a:solidFill>
              </a:rPr>
              <a:t> DNA (DNA-seq) </a:t>
            </a:r>
            <a:r>
              <a:rPr lang="en-US" sz="5400" b="1" dirty="0" err="1">
                <a:solidFill>
                  <a:srgbClr val="7030A0"/>
                </a:solidFill>
              </a:rPr>
              <a:t>và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ứng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dụng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trong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lâm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sàng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FA882-0EEB-46B4-858E-16A665A9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064"/>
            <a:ext cx="9144000" cy="1766807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/>
              <a:t>Ngày</a:t>
            </a:r>
            <a:r>
              <a:rPr lang="en-US" sz="2000" dirty="0"/>
              <a:t> 15 </a:t>
            </a:r>
            <a:r>
              <a:rPr lang="en-US" sz="2000" dirty="0" err="1"/>
              <a:t>tháng</a:t>
            </a:r>
            <a:r>
              <a:rPr lang="en-US" sz="2000" dirty="0"/>
              <a:t> 12 </a:t>
            </a:r>
            <a:r>
              <a:rPr lang="en-US" sz="2000" dirty="0" err="1"/>
              <a:t>năm</a:t>
            </a:r>
            <a:r>
              <a:rPr lang="en-US" sz="2000" dirty="0"/>
              <a:t> 2024</a:t>
            </a:r>
          </a:p>
          <a:p>
            <a:pPr algn="r"/>
            <a:r>
              <a:rPr lang="en-US" sz="2000" dirty="0"/>
              <a:t>TS. Lưu Phúc Lợi</a:t>
            </a:r>
          </a:p>
          <a:p>
            <a:pPr algn="r"/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algn="r"/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25390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4A9DB-25E6-29A7-5127-E12E2D754971}"/>
              </a:ext>
            </a:extLst>
          </p:cNvPr>
          <p:cNvSpPr txBox="1"/>
          <p:nvPr/>
        </p:nvSpPr>
        <p:spPr>
          <a:xfrm>
            <a:off x="5712418" y="6503729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https://www.genome.gov/about-genomics/fact-sheets/Genomic-Data-Science</a:t>
            </a:r>
          </a:p>
        </p:txBody>
      </p:sp>
      <p:pic>
        <p:nvPicPr>
          <p:cNvPr id="5124" name="Picture 4" descr="Genomic Data Science Fact Sheet">
            <a:extLst>
              <a:ext uri="{FF2B5EF4-FFF2-40B4-BE49-F238E27FC236}">
                <a16:creationId xmlns:a16="http://schemas.microsoft.com/office/drawing/2014/main" id="{FC3AE519-DCF5-18B0-2D79-FEDBF4EA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6" y="30996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0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ome sequencing costs">
            <a:extLst>
              <a:ext uri="{FF2B5EF4-FFF2-40B4-BE49-F238E27FC236}">
                <a16:creationId xmlns:a16="http://schemas.microsoft.com/office/drawing/2014/main" id="{48B7B9A6-625D-8836-E9D1-D37001B2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21" y="216385"/>
            <a:ext cx="9633141" cy="642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90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73912"/>
            <a:ext cx="11049842" cy="1103310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/>
              <a:t>Gene Annotation</a:t>
            </a:r>
            <a:endParaRPr lang="en-US" sz="6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D2B9B-3571-1BC3-9A4B-57F289B9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4" y="1397787"/>
            <a:ext cx="11969332" cy="49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73912"/>
            <a:ext cx="11049842" cy="917144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/>
              <a:t>Gene Annotation</a:t>
            </a:r>
            <a:endParaRPr lang="en-US" sz="6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4F997-A3B2-9AF0-83EB-DDFBA7177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5" y="1079960"/>
            <a:ext cx="10057954" cy="57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7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73912"/>
            <a:ext cx="11049842" cy="1400530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br>
              <a:rPr lang="en-GB" sz="3200" b="1" dirty="0"/>
            </a:br>
            <a:r>
              <a:rPr lang="en-GB" sz="3200" b="1" dirty="0"/>
              <a:t>(https://www.gencodegenes.org/) </a:t>
            </a: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80BDC-B179-D05A-DD0F-36A82172A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671" y="1425161"/>
            <a:ext cx="7271396" cy="5188707"/>
          </a:xfrm>
        </p:spPr>
      </p:pic>
    </p:spTree>
    <p:extLst>
      <p:ext uri="{BB962C8B-B14F-4D97-AF65-F5344CB8AC3E}">
        <p14:creationId xmlns:p14="http://schemas.microsoft.com/office/powerpoint/2010/main" val="376516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58" y="260075"/>
            <a:ext cx="11049842" cy="878818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D84D8-3226-E807-F1ED-26C1F795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96" y="1266373"/>
            <a:ext cx="9039966" cy="47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AF82-23B1-A5E3-D88D-8318BB5D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91" y="200862"/>
            <a:ext cx="10515600" cy="74091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GTF (Gene </a:t>
            </a:r>
            <a:r>
              <a:rPr lang="en-GB" sz="3600" b="1" dirty="0" err="1"/>
              <a:t>Tranfer</a:t>
            </a:r>
            <a:r>
              <a:rPr lang="en-GB" sz="3600" b="1" dirty="0"/>
              <a:t> Format) and The number of Human Genes</a:t>
            </a:r>
            <a:endParaRPr lang="en-US" sz="3600" b="1" dirty="0"/>
          </a:p>
        </p:txBody>
      </p:sp>
      <p:pic>
        <p:nvPicPr>
          <p:cNvPr id="1026" name="Picture 2" descr="QIAGEN Bioinformatics Manuals">
            <a:extLst>
              <a:ext uri="{FF2B5EF4-FFF2-40B4-BE49-F238E27FC236}">
                <a16:creationId xmlns:a16="http://schemas.microsoft.com/office/drawing/2014/main" id="{3A0FC966-DEB6-6A67-5242-3A39AD9B5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4" y="941778"/>
            <a:ext cx="6169543" cy="57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human gene tally reignites debate">
            <a:extLst>
              <a:ext uri="{FF2B5EF4-FFF2-40B4-BE49-F238E27FC236}">
                <a16:creationId xmlns:a16="http://schemas.microsoft.com/office/drawing/2014/main" id="{B86C7962-12CC-5819-B189-AEE07180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304" y="1492515"/>
            <a:ext cx="5522789" cy="441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81C32-29D0-4C59-0692-FB2C2B7DA353}"/>
              </a:ext>
            </a:extLst>
          </p:cNvPr>
          <p:cNvSpPr txBox="1"/>
          <p:nvPr/>
        </p:nvSpPr>
        <p:spPr>
          <a:xfrm>
            <a:off x="6701726" y="6207921"/>
            <a:ext cx="5271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https://www.nature.com/articles/d41586-018-05462-w</a:t>
            </a:r>
          </a:p>
        </p:txBody>
      </p:sp>
    </p:spTree>
    <p:extLst>
      <p:ext uri="{BB962C8B-B14F-4D97-AF65-F5344CB8AC3E}">
        <p14:creationId xmlns:p14="http://schemas.microsoft.com/office/powerpoint/2010/main" val="246110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760761" y="346685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loại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trên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B3D17-DF76-3354-7B00-3DC0582559D9}"/>
              </a:ext>
            </a:extLst>
          </p:cNvPr>
          <p:cNvSpPr txBox="1"/>
          <p:nvPr/>
        </p:nvSpPr>
        <p:spPr>
          <a:xfrm>
            <a:off x="719817" y="1575848"/>
            <a:ext cx="6472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giữa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giống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nhau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&gt; 99%</a:t>
            </a:r>
            <a:endParaRPr lang="vi-VN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Mỗi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khoảng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5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triệu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trong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đó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3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đến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4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triệu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một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nucleotide</a:t>
            </a:r>
            <a:endParaRPr lang="vi-VN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là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lưỡng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bội</a:t>
            </a: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20639-1D41-149A-8E42-AD95AB52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7" y="3257802"/>
            <a:ext cx="6211972" cy="2775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09C1E-F5A1-5F0A-A5F0-FF1E4937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607" y="1552789"/>
            <a:ext cx="3431772" cy="4496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6222F-ACF0-2E89-9DDB-92A22732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486" y="6129170"/>
            <a:ext cx="4515082" cy="1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6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6467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loại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trên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</a:t>
            </a:r>
          </a:p>
        </p:txBody>
      </p:sp>
      <p:pic>
        <p:nvPicPr>
          <p:cNvPr id="5122" name="Picture 2" descr="Some types of variants found in human genomes Variation involving one or a few nucleotides are shown above the chromosome icon, and structural variants below; in each case the variants are depicted in relation to the reference sequence. For depiction of structural variants A, B, C and D represent large segments of DNA; Y and Z represent segments of DNA from a different chromosome. Note that differentiation between CNVs and deletions/insertions depends upon the size of the relevant DNA segment (see text for further details). Abbreviation: CNV, copy number variant. Chromosome ideogram from NCBI Genome Decoration Page.">
            <a:extLst>
              <a:ext uri="{FF2B5EF4-FFF2-40B4-BE49-F238E27FC236}">
                <a16:creationId xmlns:a16="http://schemas.microsoft.com/office/drawing/2014/main" id="{0880785E-CE24-EEB0-DF3A-A07E23CF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52" y="1436788"/>
            <a:ext cx="9052098" cy="470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0519F-5F51-E62F-E810-F6CBF6041504}"/>
              </a:ext>
            </a:extLst>
          </p:cNvPr>
          <p:cNvSpPr txBox="1"/>
          <p:nvPr/>
        </p:nvSpPr>
        <p:spPr>
          <a:xfrm>
            <a:off x="9230055" y="6223051"/>
            <a:ext cx="281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 10.1042/EBC20170053</a:t>
            </a:r>
          </a:p>
        </p:txBody>
      </p:sp>
    </p:spTree>
    <p:extLst>
      <p:ext uri="{BB962C8B-B14F-4D97-AF65-F5344CB8AC3E}">
        <p14:creationId xmlns:p14="http://schemas.microsoft.com/office/powerpoint/2010/main" val="7797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668780"/>
            <a:ext cx="11103593" cy="352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vi-VN" sz="6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GIẢI TRÌNH TỰ GEN THẾ HỆ MỚI</a:t>
            </a:r>
            <a:endParaRPr lang="en-US" sz="6000" b="1" i="0" dirty="0">
              <a:solidFill>
                <a:schemeClr val="accent2"/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9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>
                <a:solidFill>
                  <a:srgbClr val="5C0CD4"/>
                </a:solidFill>
              </a:rPr>
              <a:t>Nội</a:t>
            </a:r>
            <a:r>
              <a:rPr lang="en-US" sz="4400" b="1" dirty="0">
                <a:solidFill>
                  <a:srgbClr val="5C0CD4"/>
                </a:solidFill>
              </a:rPr>
              <a:t> dung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445622"/>
            <a:ext cx="10762426" cy="4571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Dự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án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bộ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gen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người</a:t>
            </a:r>
            <a:endParaRPr lang="en-US" sz="3200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Giới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thiệu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kỹ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thuật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Quy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endParaRPr lang="en-US" sz="3200" dirty="0">
              <a:solidFill>
                <a:srgbClr val="7030A0"/>
              </a:solidFill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Năm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về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cho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BỆNH </a:t>
            </a:r>
            <a:r>
              <a:rPr lang="en-US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DI TRUYỀN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UNG </a:t>
            </a:r>
            <a:r>
              <a:rPr lang="en-US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THƯ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Giải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trình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tự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thế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hệ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mới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nông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nghiệp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môi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trường</a:t>
            </a:r>
            <a:endParaRPr lang="en-US" sz="3200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 sequencing">
            <a:extLst>
              <a:ext uri="{FF2B5EF4-FFF2-40B4-BE49-F238E27FC236}">
                <a16:creationId xmlns:a16="http://schemas.microsoft.com/office/drawing/2014/main" id="{3033899D-DF7A-854B-6584-15B9A56A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2" y="1106742"/>
            <a:ext cx="5400054" cy="50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207512"/>
            <a:ext cx="10515600" cy="54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gen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  <a:endParaRPr lang="en-US" sz="3600" dirty="0">
              <a:solidFill>
                <a:srgbClr val="7030A0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1184514" y="5965604"/>
            <a:ext cx="583819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https://www.genome.gov/about-genomics/fact-sheets/Sequencing-Human-Genome-cost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5DFB64-28FA-C5F1-EB27-8FD11E38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3"/>
          <a:stretch>
            <a:fillRect/>
          </a:stretch>
        </p:blipFill>
        <p:spPr bwMode="auto">
          <a:xfrm>
            <a:off x="7189439" y="1481819"/>
            <a:ext cx="3368584" cy="19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7419716" y="1129932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novo assembly</a:t>
            </a:r>
          </a:p>
        </p:txBody>
      </p:sp>
      <p:pic>
        <p:nvPicPr>
          <p:cNvPr id="10" name="Picture 6" descr="Explanation of mapping. ">
            <a:extLst>
              <a:ext uri="{FF2B5EF4-FFF2-40B4-BE49-F238E27FC236}">
                <a16:creationId xmlns:a16="http://schemas.microsoft.com/office/drawing/2014/main" id="{578B4B27-F1EE-17D2-AEA4-37A20283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39" y="3966689"/>
            <a:ext cx="3410556" cy="19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539521" y="3611082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Mapping to reference</a:t>
            </a:r>
            <a:endParaRPr lang="en-US" b="1" i="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9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Kết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của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8" t="17728" r="1263" b="6786"/>
          <a:stretch/>
        </p:blipFill>
        <p:spPr>
          <a:xfrm>
            <a:off x="1233793" y="1424186"/>
            <a:ext cx="9446428" cy="46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Depth vs Breadth of Coverage</a:t>
            </a:r>
          </a:p>
        </p:txBody>
      </p:sp>
      <p:pic>
        <p:nvPicPr>
          <p:cNvPr id="1026" name="Picture 2" descr="Sequencing Depth vs Coverage | Differences between Sequencing Depth and  Coverage |">
            <a:extLst>
              <a:ext uri="{FF2B5EF4-FFF2-40B4-BE49-F238E27FC236}">
                <a16:creationId xmlns:a16="http://schemas.microsoft.com/office/drawing/2014/main" id="{F10DB855-E39B-7AD7-C4C8-9E40EB034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5" b="6986"/>
          <a:stretch/>
        </p:blipFill>
        <p:spPr bwMode="auto">
          <a:xfrm>
            <a:off x="0" y="1500926"/>
            <a:ext cx="12192000" cy="44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71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Depth of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58F0B-06BB-F57D-0E3E-36645370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57536-81F0-A9DE-901D-A2ECCBE308A2}"/>
              </a:ext>
            </a:extLst>
          </p:cNvPr>
          <p:cNvSpPr txBox="1"/>
          <p:nvPr/>
        </p:nvSpPr>
        <p:spPr>
          <a:xfrm>
            <a:off x="3387935" y="6115868"/>
            <a:ext cx="851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https://sequencing.roche.com/us/en/article-listing/metrics-for-target-enriched-ngs.html</a:t>
            </a:r>
          </a:p>
        </p:txBody>
      </p:sp>
    </p:spTree>
    <p:extLst>
      <p:ext uri="{BB962C8B-B14F-4D97-AF65-F5344CB8AC3E}">
        <p14:creationId xmlns:p14="http://schemas.microsoft.com/office/powerpoint/2010/main" val="39269230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6101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030A0"/>
                </a:solidFill>
              </a:rPr>
              <a:t>Giải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trình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tự</a:t>
            </a:r>
            <a:r>
              <a:rPr lang="en-US" sz="3600" b="1" dirty="0">
                <a:solidFill>
                  <a:srgbClr val="7030A0"/>
                </a:solidFill>
              </a:rPr>
              <a:t> gen </a:t>
            </a:r>
            <a:r>
              <a:rPr lang="en-US" sz="3600" b="1" dirty="0" err="1">
                <a:solidFill>
                  <a:srgbClr val="7030A0"/>
                </a:solidFill>
              </a:rPr>
              <a:t>thế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hệ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mới</a:t>
            </a:r>
            <a:r>
              <a:rPr lang="en-US" sz="3600" b="1" dirty="0">
                <a:solidFill>
                  <a:srgbClr val="7030A0"/>
                </a:solidFill>
              </a:rPr>
              <a:t> (NGS): </a:t>
            </a:r>
            <a:r>
              <a:rPr lang="en-US" sz="3600" b="1" dirty="0" err="1">
                <a:solidFill>
                  <a:schemeClr val="accent2"/>
                </a:solidFill>
              </a:rPr>
              <a:t>Có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hệ</a:t>
            </a:r>
            <a:r>
              <a:rPr lang="en-US" sz="3600" b="1" dirty="0">
                <a:solidFill>
                  <a:schemeClr val="accent2"/>
                </a:solidFill>
              </a:rPr>
              <a:t> gen </a:t>
            </a:r>
            <a:r>
              <a:rPr lang="en-US" sz="3600" b="1" dirty="0" err="1">
                <a:solidFill>
                  <a:schemeClr val="accent2"/>
                </a:solidFill>
              </a:rPr>
              <a:t>tham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chiếu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1753868" y="1049772"/>
            <a:ext cx="2937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sz="28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novo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118261" y="1049772"/>
            <a:ext cx="3537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Mapping to reference</a:t>
            </a:r>
            <a:endParaRPr lang="en-US" sz="2800" b="1" i="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A9D7F3-225C-DE9B-BC38-E2F7607FB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3745" b="3119"/>
          <a:stretch/>
        </p:blipFill>
        <p:spPr bwMode="auto">
          <a:xfrm>
            <a:off x="6633028" y="1582058"/>
            <a:ext cx="4167957" cy="39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History of Jigsaw Puzzles | Blue Kazoo">
            <a:extLst>
              <a:ext uri="{FF2B5EF4-FFF2-40B4-BE49-F238E27FC236}">
                <a16:creationId xmlns:a16="http://schemas.microsoft.com/office/drawing/2014/main" id="{A1958ED8-6A2E-E255-F86A-4C922BB4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5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DFD90F-150D-087C-B921-19072CB526F6}"/>
              </a:ext>
            </a:extLst>
          </p:cNvPr>
          <p:cNvCxnSpPr>
            <a:cxnSpLocks/>
          </p:cNvCxnSpPr>
          <p:nvPr/>
        </p:nvCxnSpPr>
        <p:spPr>
          <a:xfrm>
            <a:off x="6226626" y="1122342"/>
            <a:ext cx="0" cy="4741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1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AA3AB9-2D29-B0D7-4042-414CE98E162B}"/>
              </a:ext>
            </a:extLst>
          </p:cNvPr>
          <p:cNvSpPr/>
          <p:nvPr/>
        </p:nvSpPr>
        <p:spPr>
          <a:xfrm>
            <a:off x="0" y="1241946"/>
            <a:ext cx="12192000" cy="561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45083" y="1241946"/>
            <a:ext cx="2332150" cy="33841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thế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mới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(NGS):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song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song</a:t>
            </a:r>
            <a:endParaRPr lang="en-US" sz="40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409DE-0B44-264F-91A3-7659C542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67" y="242259"/>
            <a:ext cx="4708478" cy="6534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9FAFB-6553-81DF-A3B1-EDA9388B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467" y="4472768"/>
            <a:ext cx="2076450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0F1D2B-959A-A703-14C2-CF603D1D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686"/>
          <a:stretch/>
        </p:blipFill>
        <p:spPr>
          <a:xfrm>
            <a:off x="1344128" y="5625804"/>
            <a:ext cx="2076450" cy="286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8C1F0-7364-6BDF-1E15-62E94B36E5E0}"/>
              </a:ext>
            </a:extLst>
          </p:cNvPr>
          <p:cNvSpPr txBox="1"/>
          <p:nvPr/>
        </p:nvSpPr>
        <p:spPr>
          <a:xfrm>
            <a:off x="75524" y="6488668"/>
            <a:ext cx="300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effectLst/>
                <a:latin typeface="Calibri Light" panose="020F0302020204030204" pitchFamily="34" charset="0"/>
              </a:rPr>
              <a:t>10.1007/s40142-015-0076-8</a:t>
            </a:r>
            <a:endParaRPr lang="en-US" b="0" i="0" dirty="0"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60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631712" y="240964"/>
            <a:ext cx="10819066" cy="6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NGS vs Sanger</a:t>
            </a:r>
            <a:endParaRPr lang="en-US" sz="48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18B47-1C06-D629-1710-205B711F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5" y="1072050"/>
            <a:ext cx="11766741" cy="56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828800"/>
            <a:ext cx="11103593" cy="3360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mối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quan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của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en-US" sz="6000" b="1" dirty="0">
                <a:solidFill>
                  <a:schemeClr val="accent2"/>
                </a:solidFill>
                <a:latin typeface="Calibri Light" panose="020F0302020204030204" pitchFamily="34" charset="0"/>
              </a:rPr>
              <a:t>BIẾN THỂ GEN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và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>
                <a:solidFill>
                  <a:schemeClr val="accent2"/>
                </a:solidFill>
                <a:latin typeface="Calibri Light" panose="020F0302020204030204" pitchFamily="34" charset="0"/>
              </a:rPr>
              <a:t>BỆNH DI TRUYỀN</a:t>
            </a:r>
          </a:p>
        </p:txBody>
      </p:sp>
    </p:spTree>
    <p:extLst>
      <p:ext uri="{BB962C8B-B14F-4D97-AF65-F5344CB8AC3E}">
        <p14:creationId xmlns:p14="http://schemas.microsoft.com/office/powerpoint/2010/main" val="322869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3EE3-601F-DA97-76A9-B0757105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210"/>
            <a:ext cx="10515600" cy="998726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FB09A-867C-141D-CCF2-81F95CB19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6312" y="1450936"/>
            <a:ext cx="3397488" cy="3549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860B8-FA3B-A3A0-A466-55AE617EB56E}"/>
              </a:ext>
            </a:extLst>
          </p:cNvPr>
          <p:cNvSpPr txBox="1"/>
          <p:nvPr/>
        </p:nvSpPr>
        <p:spPr>
          <a:xfrm>
            <a:off x="809172" y="1605291"/>
            <a:ext cx="6738258" cy="337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Nguyên nhân do thiếu hụt enzyme phenylalanine hydroxylase.</a:t>
            </a:r>
            <a:endParaRPr lang="en-US" dirty="0">
              <a:latin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Sự mất enzyme này dẫn đến suy giảm trí tuệ, tổn thương cơ quan, tư thế bất thường</a:t>
            </a:r>
            <a:r>
              <a:rPr lang="en-US" dirty="0">
                <a:latin typeface="Calibri Light" panose="020F030202020403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Tần suất xảy ra PKU khác nhau giữa các nhóm dân tộc và các vùng địa lý trên toàn thế giới. Ở Hoa Kỳ, PKU xảy ra ở 1 trong 25.000 trẻ sơ sinh.</a:t>
            </a:r>
            <a:endParaRPr lang="en-US" dirty="0">
              <a:latin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Hầu hết các trường hợp PKU được phát hiện ngay sau sinh bằng sàng lọc sơ sinh và điều trị được bắt đầu ngay lập tức. 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9A86F-7B2B-57E5-4808-837DF103EC39}"/>
              </a:ext>
            </a:extLst>
          </p:cNvPr>
          <p:cNvSpPr txBox="1"/>
          <p:nvPr/>
        </p:nvSpPr>
        <p:spPr>
          <a:xfrm>
            <a:off x="1103147" y="5524436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https://www.ncbi.nlm.nih.gov/books/NBK22253/</a:t>
            </a:r>
          </a:p>
        </p:txBody>
      </p:sp>
    </p:spTree>
    <p:extLst>
      <p:ext uri="{BB962C8B-B14F-4D97-AF65-F5344CB8AC3E}">
        <p14:creationId xmlns:p14="http://schemas.microsoft.com/office/powerpoint/2010/main" val="113273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39515-F590-86D4-1D95-7A14B20B5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306" y="1647297"/>
            <a:ext cx="5428342" cy="4152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90124-1D1C-A63F-89C7-0539DBEBAA84}"/>
              </a:ext>
            </a:extLst>
          </p:cNvPr>
          <p:cNvSpPr txBox="1"/>
          <p:nvPr/>
        </p:nvSpPr>
        <p:spPr>
          <a:xfrm>
            <a:off x="1640177" y="5948432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https://medlineplus.gov/genetics/condition/phenylketonuria/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A6576-ACC3-84D6-6786-FCFB024A8ED5}"/>
              </a:ext>
            </a:extLst>
          </p:cNvPr>
          <p:cNvSpPr txBox="1"/>
          <p:nvPr/>
        </p:nvSpPr>
        <p:spPr>
          <a:xfrm>
            <a:off x="7670867" y="2036958"/>
            <a:ext cx="3383723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b="1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T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ên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khác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của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PKU</a:t>
            </a:r>
            <a:endParaRPr lang="en-US" b="1" i="0" dirty="0">
              <a:solidFill>
                <a:srgbClr val="444444"/>
              </a:solidFill>
              <a:effectLst/>
              <a:latin typeface="Calibri Light" panose="020F030202020403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Folling</a:t>
            </a: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Folling's</a:t>
            </a: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PAH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Phenylalanine hydroxylase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Phenylalanine hydroxylase deficiency disease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40C5D-16EC-2274-E463-6E7B302C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289402"/>
            <a:ext cx="11126736" cy="998726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5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668780"/>
            <a:ext cx="11103593" cy="352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8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8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8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8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8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8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Dự</a:t>
            </a:r>
            <a:r>
              <a:rPr lang="en-GB" sz="8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án</a:t>
            </a:r>
            <a:r>
              <a:rPr lang="en-GB" sz="8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bộ</a:t>
            </a:r>
            <a:r>
              <a:rPr lang="en-GB" sz="8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gen </a:t>
            </a:r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người</a:t>
            </a:r>
            <a:endParaRPr lang="en-US" sz="8000" b="1" i="0" dirty="0">
              <a:solidFill>
                <a:schemeClr val="accent2"/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54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F919-59E7-E937-2DA2-3E1AA4A5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43" y="5834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i="0" dirty="0" err="1">
                <a:solidFill>
                  <a:srgbClr val="7030A0"/>
                </a:solidFill>
                <a:effectLst/>
              </a:rPr>
              <a:t>Trình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tự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gen PAH ở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người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- Homo sapiens (5053)</a:t>
            </a:r>
            <a:endParaRPr lang="en-US" sz="4000" b="1" dirty="0">
              <a:solidFill>
                <a:srgbClr val="7030A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A186C-F44F-64A9-B620-F6138900D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486"/>
          <a:stretch/>
        </p:blipFill>
        <p:spPr>
          <a:xfrm>
            <a:off x="849508" y="2362689"/>
            <a:ext cx="4542173" cy="3328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0D25F-DD05-9B22-0DC5-9467C260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7" r="13880" b="3548"/>
          <a:stretch/>
        </p:blipFill>
        <p:spPr>
          <a:xfrm>
            <a:off x="5762235" y="3134513"/>
            <a:ext cx="6003416" cy="165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9E350-3F7B-3371-1CC3-22D07A48D89A}"/>
              </a:ext>
            </a:extLst>
          </p:cNvPr>
          <p:cNvSpPr txBox="1"/>
          <p:nvPr/>
        </p:nvSpPr>
        <p:spPr>
          <a:xfrm>
            <a:off x="778151" y="1829264"/>
            <a:ext cx="468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Gene (Nucleotide)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50837-ED93-9AD3-5633-5D9D523DF12C}"/>
              </a:ext>
            </a:extLst>
          </p:cNvPr>
          <p:cNvSpPr txBox="1"/>
          <p:nvPr/>
        </p:nvSpPr>
        <p:spPr>
          <a:xfrm>
            <a:off x="6486207" y="5141001"/>
            <a:ext cx="480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https://www.genome.jp/entry/T01001:5053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D0259-7701-87CA-C84D-E869F8042099}"/>
              </a:ext>
            </a:extLst>
          </p:cNvPr>
          <p:cNvSpPr txBox="1"/>
          <p:nvPr/>
        </p:nvSpPr>
        <p:spPr>
          <a:xfrm>
            <a:off x="5762235" y="2496558"/>
            <a:ext cx="468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Protein (Amino Acid)</a:t>
            </a:r>
          </a:p>
        </p:txBody>
      </p:sp>
    </p:spTree>
    <p:extLst>
      <p:ext uri="{BB962C8B-B14F-4D97-AF65-F5344CB8AC3E}">
        <p14:creationId xmlns:p14="http://schemas.microsoft.com/office/powerpoint/2010/main" val="2604024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491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2630058" y="5501847"/>
            <a:ext cx="4030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https://www.ncbi.nlm.nih.gov/gene/5053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04FE8-22EA-7A49-9016-B232A754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9" y="1004425"/>
            <a:ext cx="9271656" cy="44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79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Variants in PAH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8" t="17728" r="1263" b="6786"/>
          <a:stretch/>
        </p:blipFill>
        <p:spPr>
          <a:xfrm>
            <a:off x="1272121" y="1232545"/>
            <a:ext cx="9446428" cy="4649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3C4A6F-E89C-D354-0666-897408203455}"/>
              </a:ext>
            </a:extLst>
          </p:cNvPr>
          <p:cNvSpPr/>
          <p:nvPr/>
        </p:nvSpPr>
        <p:spPr>
          <a:xfrm>
            <a:off x="6593305" y="1232545"/>
            <a:ext cx="256674" cy="439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81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Cơ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sở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dữ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liệu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ClinVar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cho</a:t>
            </a:r>
            <a:r>
              <a:rPr lang="en-US" b="1" dirty="0">
                <a:solidFill>
                  <a:srgbClr val="7030A0"/>
                </a:solidFill>
              </a:rPr>
              <a:t> 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146629" y="5480842"/>
            <a:ext cx="6979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https://www.ncbi.nlm.nih.gov/clinvar?LinkName=gene_clinvar&amp;from_uid=5053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9F21A-306B-E47C-5729-9ED7C9A5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"/>
          <a:stretch/>
        </p:blipFill>
        <p:spPr>
          <a:xfrm>
            <a:off x="1311760" y="1122948"/>
            <a:ext cx="9239430" cy="40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2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EABB-C3F3-BCF5-3EB4-64CE6CA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421"/>
            <a:ext cx="10515600" cy="899704"/>
          </a:xfrm>
        </p:spPr>
        <p:txBody>
          <a:bodyPr/>
          <a:lstStyle/>
          <a:p>
            <a:pPr algn="ctr"/>
            <a:r>
              <a:rPr lang="en-GB" b="1" dirty="0"/>
              <a:t>Overview of </a:t>
            </a:r>
            <a:r>
              <a:rPr lang="en-GB" b="1" dirty="0" err="1"/>
              <a:t>ClinVar</a:t>
            </a:r>
            <a:r>
              <a:rPr lang="en-GB" b="1" dirty="0"/>
              <a:t> release trends over time</a:t>
            </a:r>
            <a:endParaRPr lang="en-US" b="1" dirty="0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4EB62C5B-9D01-F4F7-FA1C-4960B1C71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 r="49444"/>
          <a:stretch/>
        </p:blipFill>
        <p:spPr bwMode="auto">
          <a:xfrm>
            <a:off x="520624" y="1227180"/>
            <a:ext cx="9009566" cy="534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11A81-85F6-030B-F30B-EEE32C121983}"/>
              </a:ext>
            </a:extLst>
          </p:cNvPr>
          <p:cNvSpPr txBox="1"/>
          <p:nvPr/>
        </p:nvSpPr>
        <p:spPr>
          <a:xfrm>
            <a:off x="9530190" y="1582340"/>
            <a:ext cx="23558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The classes have been divided into five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colors</a:t>
            </a:r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to represent the degree of pathogenicity, from blue (benign) to red (pathogenic) with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gray</a:t>
            </a:r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representing variants that are of uncertain clinical significance or have no clinical significance.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21D53-AEB1-D864-C61B-B7346644FCF5}"/>
              </a:ext>
            </a:extLst>
          </p:cNvPr>
          <p:cNvSpPr txBox="1"/>
          <p:nvPr/>
        </p:nvSpPr>
        <p:spPr>
          <a:xfrm>
            <a:off x="9272843" y="6404690"/>
            <a:ext cx="2613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10.1186/s12967-024-05508-w</a:t>
            </a:r>
          </a:p>
        </p:txBody>
      </p:sp>
    </p:spTree>
    <p:extLst>
      <p:ext uri="{BB962C8B-B14F-4D97-AF65-F5344CB8AC3E}">
        <p14:creationId xmlns:p14="http://schemas.microsoft.com/office/powerpoint/2010/main" val="218271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71" y="341655"/>
            <a:ext cx="11247042" cy="8684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rgbClr val="7030A0"/>
                </a:solidFill>
              </a:rPr>
              <a:t>Biến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thể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gây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bệnh</a:t>
            </a:r>
            <a:r>
              <a:rPr lang="en-US" sz="4000" b="1" dirty="0">
                <a:solidFill>
                  <a:srgbClr val="7030A0"/>
                </a:solidFill>
              </a:rPr>
              <a:t> - Pathogenic variant in PAH</a:t>
            </a:r>
            <a:br>
              <a:rPr lang="en-US" sz="2800" dirty="0"/>
            </a:br>
            <a:r>
              <a:rPr lang="en-US" sz="2800" b="1" i="0" dirty="0">
                <a:effectLst/>
              </a:rPr>
              <a:t>NM_000277.3(PAH):c.971T&gt;A (p.Ile324Asn)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481219" y="5835882"/>
            <a:ext cx="683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alibri Light" panose="020F0302020204030204" pitchFamily="34" charset="0"/>
              </a:rPr>
              <a:t>https://www.ncbi.nlm.nih.gov/clinvar/variation/2682170/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92986-9E0E-08E6-AAC2-1C0E2916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17" y="1692019"/>
            <a:ext cx="10132500" cy="4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7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Các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biến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thể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gây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bệnh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trên</a:t>
            </a:r>
            <a:r>
              <a:rPr lang="en-US" b="1" dirty="0">
                <a:solidFill>
                  <a:srgbClr val="7030A0"/>
                </a:solidFill>
              </a:rPr>
              <a:t> gen PAH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7D1D1C-E142-14CA-AD16-29483E777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82" t="2782" r="1452"/>
          <a:stretch/>
        </p:blipFill>
        <p:spPr>
          <a:xfrm>
            <a:off x="1100252" y="1479189"/>
            <a:ext cx="9757242" cy="44566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005422" y="6185097"/>
            <a:ext cx="6833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 Light" panose="020F0302020204030204" pitchFamily="34" charset="0"/>
              </a:rPr>
              <a:t>https://varsome.com/variant/hg38/chr12%3A102844430%3AA%3AT?</a:t>
            </a:r>
          </a:p>
        </p:txBody>
      </p:sp>
    </p:spTree>
    <p:extLst>
      <p:ext uri="{BB962C8B-B14F-4D97-AF65-F5344CB8AC3E}">
        <p14:creationId xmlns:p14="http://schemas.microsoft.com/office/powerpoint/2010/main" val="788406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4A0D1-183D-DCDE-992D-D5EF5028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85" y="1044433"/>
            <a:ext cx="6803755" cy="52637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ADA65-5B45-E495-7B44-59217D13D877}"/>
              </a:ext>
            </a:extLst>
          </p:cNvPr>
          <p:cNvSpPr txBox="1"/>
          <p:nvPr/>
        </p:nvSpPr>
        <p:spPr>
          <a:xfrm>
            <a:off x="5671210" y="6361246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https://www.genome.jp/pathway/hsa00360+5053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054A-028A-04FA-3BB1-A870619B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2" y="158200"/>
            <a:ext cx="10515600" cy="75782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PAH: </a:t>
            </a:r>
            <a:r>
              <a:rPr lang="en-US" b="1" dirty="0" err="1">
                <a:solidFill>
                  <a:srgbClr val="7030A0"/>
                </a:solidFill>
              </a:rPr>
              <a:t>chuyển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hóa</a:t>
            </a:r>
            <a:r>
              <a:rPr lang="en-US" b="1" dirty="0">
                <a:solidFill>
                  <a:srgbClr val="7030A0"/>
                </a:solidFill>
              </a:rPr>
              <a:t> Phenylalanine </a:t>
            </a:r>
            <a:r>
              <a:rPr lang="en-US" b="1" dirty="0" err="1">
                <a:solidFill>
                  <a:srgbClr val="7030A0"/>
                </a:solidFill>
              </a:rPr>
              <a:t>thành</a:t>
            </a:r>
            <a:r>
              <a:rPr lang="en-US" b="1" dirty="0">
                <a:solidFill>
                  <a:srgbClr val="7030A0"/>
                </a:solidFill>
              </a:rPr>
              <a:t> Tyrosine</a:t>
            </a:r>
          </a:p>
        </p:txBody>
      </p:sp>
    </p:spTree>
    <p:extLst>
      <p:ext uri="{BB962C8B-B14F-4D97-AF65-F5344CB8AC3E}">
        <p14:creationId xmlns:p14="http://schemas.microsoft.com/office/powerpoint/2010/main" val="1988879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043"/>
            <a:ext cx="10515600" cy="1095602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PAH: </a:t>
            </a:r>
            <a:r>
              <a:rPr lang="en-US" sz="4400" b="1" dirty="0" err="1">
                <a:solidFill>
                  <a:srgbClr val="7030A0"/>
                </a:solidFill>
              </a:rPr>
              <a:t>chuyển</a:t>
            </a:r>
            <a:r>
              <a:rPr lang="en-US" sz="4400" b="1" dirty="0">
                <a:solidFill>
                  <a:srgbClr val="7030A0"/>
                </a:solidFill>
              </a:rPr>
              <a:t> </a:t>
            </a:r>
            <a:r>
              <a:rPr lang="en-US" sz="4400" b="1" dirty="0" err="1">
                <a:solidFill>
                  <a:srgbClr val="7030A0"/>
                </a:solidFill>
              </a:rPr>
              <a:t>hóa</a:t>
            </a:r>
            <a:r>
              <a:rPr lang="en-US" sz="4400" b="1" dirty="0">
                <a:solidFill>
                  <a:srgbClr val="7030A0"/>
                </a:solidFill>
              </a:rPr>
              <a:t> Phenylalanine </a:t>
            </a:r>
            <a:r>
              <a:rPr lang="en-US" sz="4400" b="1" dirty="0" err="1">
                <a:solidFill>
                  <a:srgbClr val="7030A0"/>
                </a:solidFill>
              </a:rPr>
              <a:t>thành</a:t>
            </a:r>
            <a:r>
              <a:rPr lang="en-US" sz="4400" b="1" dirty="0">
                <a:solidFill>
                  <a:srgbClr val="7030A0"/>
                </a:solidFill>
              </a:rPr>
              <a:t> Tyrosine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2FDCD-6765-35D8-B1AB-6406D7778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7" y="1796222"/>
            <a:ext cx="10296525" cy="36671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1430765" y="5596924"/>
            <a:ext cx="92163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 Light" panose="020F0302020204030204" pitchFamily="34" charset="0"/>
              </a:rPr>
              <a:t>https://reactome.org/PathwayBrowser/#/R-HSA-8963691&amp;SEL=R-HSA-71118&amp;PATH=R-HSA-1430728,R-HSA-71291&amp;FLG=UniProt:P00439</a:t>
            </a:r>
          </a:p>
        </p:txBody>
      </p:sp>
    </p:spTree>
    <p:extLst>
      <p:ext uri="{BB962C8B-B14F-4D97-AF65-F5344CB8AC3E}">
        <p14:creationId xmlns:p14="http://schemas.microsoft.com/office/powerpoint/2010/main" val="758139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C3C916-A46A-97AD-E228-A8645C7ED85F}"/>
              </a:ext>
            </a:extLst>
          </p:cNvPr>
          <p:cNvSpPr/>
          <p:nvPr/>
        </p:nvSpPr>
        <p:spPr>
          <a:xfrm>
            <a:off x="0" y="5384381"/>
            <a:ext cx="12192000" cy="150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656" y="155714"/>
            <a:ext cx="9437914" cy="8417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7030A0"/>
                </a:solidFill>
              </a:rPr>
              <a:t>Mối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liên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kết</a:t>
            </a:r>
            <a:r>
              <a:rPr lang="en-US" sz="4000" b="1" dirty="0">
                <a:solidFill>
                  <a:srgbClr val="7030A0"/>
                </a:solidFill>
              </a:rPr>
              <a:t>: </a:t>
            </a:r>
            <a:r>
              <a:rPr lang="en-US" sz="4000" b="1" dirty="0" err="1">
                <a:solidFill>
                  <a:srgbClr val="7030A0"/>
                </a:solidFill>
              </a:rPr>
              <a:t>Biến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thể</a:t>
            </a:r>
            <a:r>
              <a:rPr lang="en-US" sz="4000" b="1" dirty="0">
                <a:solidFill>
                  <a:srgbClr val="7030A0"/>
                </a:solidFill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</a:rPr>
              <a:t>và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bệnh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di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truyền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6317021"/>
            <a:ext cx="24176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10.5772/intechopen.71769</a:t>
            </a:r>
            <a:endParaRPr lang="en-US" sz="900" dirty="0">
              <a:latin typeface="Calibri Light" panose="020F0302020204030204" pitchFamily="34" charset="0"/>
            </a:endParaRP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076536"/>
            <a:ext cx="10893941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2" y="3658163"/>
            <a:ext cx="2417683" cy="1431161"/>
          </a:xfrm>
          <a:prstGeom prst="rect">
            <a:avLst/>
          </a:prstGeom>
          <a:noFill/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gene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3"/>
            <a:ext cx="2417683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00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mRNA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2" y="3670856"/>
            <a:ext cx="2544821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dirty="0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protein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NM_000277.3(PAH):p.Ile324Asn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7" y="5388925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7" y="3651876"/>
            <a:ext cx="2593345" cy="16004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PAH</a:t>
            </a:r>
            <a:endParaRPr lang="en-US" sz="2000" b="1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PAH</a:t>
            </a:r>
            <a:endParaRPr lang="en-US" sz="20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041686" y="4717145"/>
            <a:ext cx="189673" cy="614262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990" y="5374742"/>
            <a:ext cx="1984767" cy="144133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448718" y="5384381"/>
            <a:ext cx="1799853" cy="1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E8548DB-326A-0C54-7E34-DAA694BD60A2}"/>
              </a:ext>
            </a:extLst>
          </p:cNvPr>
          <p:cNvSpPr txBox="1">
            <a:spLocks/>
          </p:cNvSpPr>
          <p:nvPr/>
        </p:nvSpPr>
        <p:spPr>
          <a:xfrm>
            <a:off x="925284" y="365125"/>
            <a:ext cx="10515600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Dự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án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HGP</a:t>
            </a:r>
            <a:r>
              <a:rPr lang="vi-VN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Oct 1990 </a:t>
            </a:r>
            <a:r>
              <a:rPr lang="vi-VN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April 2003</a:t>
            </a:r>
            <a:r>
              <a:rPr lang="vi-VN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21BCE4-61DE-81E0-F8D9-64402D52099B}"/>
              </a:ext>
            </a:extLst>
          </p:cNvPr>
          <p:cNvSpPr txBox="1">
            <a:spLocks/>
          </p:cNvSpPr>
          <p:nvPr/>
        </p:nvSpPr>
        <p:spPr>
          <a:xfrm>
            <a:off x="674424" y="188762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Năm 2003, 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d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ự án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g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en người 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HGP 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đã tạo ra một chuỗi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tự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gần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3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tỉ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nucleotide 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chiếm hơn 90% bộ gen người.</a:t>
            </a:r>
            <a:endParaRPr lang="en-US" sz="2000" dirty="0">
              <a:solidFill>
                <a:srgbClr val="000000"/>
              </a:solidFill>
              <a:cs typeface="Calibri Light" panose="020F030202020403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Đây là chuỗi gen hoàn chỉnh nhất có thể đạt được với công nghệ giải trình tự DNA thời điểm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đầu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những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năm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2000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.</a:t>
            </a:r>
            <a:endParaRPr lang="en-US" sz="2000" dirty="0">
              <a:solidFill>
                <a:srgbClr val="000000"/>
              </a:solidFill>
              <a:cs typeface="Calibri Light" panose="020F03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=&gt; 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S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ự phát triển của công nghệ giải trình tự thế hệ mới (NGS).</a:t>
            </a: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E1B7CD-6555-7D02-FF82-10EA5D36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b="1587"/>
          <a:stretch>
            <a:fillRect/>
          </a:stretch>
        </p:blipFill>
        <p:spPr bwMode="auto">
          <a:xfrm>
            <a:off x="8984095" y="1886545"/>
            <a:ext cx="2572057" cy="3233601"/>
          </a:xfrm>
          <a:prstGeom prst="rect">
            <a:avLst/>
          </a:prstGeom>
          <a:noFill/>
          <a:ln>
            <a:noFill/>
          </a:ln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8B79E8D2-CF52-F8BD-4B5A-5E46E524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47" y="1899133"/>
            <a:ext cx="2464496" cy="3242551"/>
          </a:xfrm>
          <a:prstGeom prst="rect">
            <a:avLst/>
          </a:prstGeom>
          <a:noFill/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9">
            <a:extLst>
              <a:ext uri="{FF2B5EF4-FFF2-40B4-BE49-F238E27FC236}">
                <a16:creationId xmlns:a16="http://schemas.microsoft.com/office/drawing/2014/main" id="{4408BEEC-46CB-DC2E-C16D-7B02B2D7E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15" y="5249488"/>
            <a:ext cx="1269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HGP Paper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AF3F3F62-8734-98B3-556C-1EAC53CC4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8681" y="5280266"/>
            <a:ext cx="20236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Venter/Celera Paper</a:t>
            </a:r>
          </a:p>
        </p:txBody>
      </p:sp>
    </p:spTree>
    <p:extLst>
      <p:ext uri="{BB962C8B-B14F-4D97-AF65-F5344CB8AC3E}">
        <p14:creationId xmlns:p14="http://schemas.microsoft.com/office/powerpoint/2010/main" val="208045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0" y="693037"/>
            <a:ext cx="10264151" cy="54719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14" y="153096"/>
            <a:ext cx="10515600" cy="663574"/>
          </a:xfrm>
        </p:spPr>
        <p:txBody>
          <a:bodyPr>
            <a:noAutofit/>
          </a:bodyPr>
          <a:lstStyle/>
          <a:p>
            <a:pPr algn="ctr"/>
            <a:r>
              <a:rPr lang="vi-VN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Human Genome Variation: 1000 Genomes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1943" y="5957209"/>
            <a:ext cx="760707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number of variant sites per genome</a:t>
            </a:r>
            <a:r>
              <a:rPr lang="vi-VN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of 1K human genomes project (2015)</a:t>
            </a:r>
            <a:br>
              <a:rPr lang="vi-VN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it-IT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Kinh in Ho Chi Minh City,</a:t>
            </a:r>
            <a:r>
              <a:rPr lang="vi-VN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Vietnam (KHV)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23428" y="1437024"/>
            <a:ext cx="10730372" cy="4522776"/>
            <a:chOff x="623428" y="1437024"/>
            <a:chExt cx="10730372" cy="452277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428" y="1437024"/>
              <a:ext cx="10730372" cy="452277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865915" y="4049476"/>
              <a:ext cx="465364" cy="1657350"/>
            </a:xfrm>
            <a:prstGeom prst="rect">
              <a:avLst/>
            </a:prstGeom>
            <a:solidFill>
              <a:srgbClr val="D92FCD">
                <a:alpha val="1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66106" y="6537147"/>
            <a:ext cx="4045819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https://bwlewis.github.io/1000_genomes_examples/PCA_overview.html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28" y="6472916"/>
            <a:ext cx="60946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doi:10.1038/nature15393</a:t>
            </a: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354657" y="970844"/>
            <a:ext cx="3967675" cy="2406774"/>
            <a:chOff x="2354657" y="970844"/>
            <a:chExt cx="3967675" cy="240677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9522" y="970844"/>
              <a:ext cx="3035456" cy="240677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60988" y="2599353"/>
              <a:ext cx="961344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African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64934" y="1297404"/>
              <a:ext cx="2202316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Admixed American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54657" y="2802136"/>
              <a:ext cx="1336901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East Asian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83266" y="1728536"/>
              <a:ext cx="1336901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European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2778" y="2977352"/>
              <a:ext cx="1549173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South Asian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258568" y="970844"/>
            <a:ext cx="4206240" cy="250128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14" y="242900"/>
            <a:ext cx="10515600" cy="663574"/>
          </a:xfrm>
        </p:spPr>
        <p:txBody>
          <a:bodyPr>
            <a:normAutofit fontScale="90000"/>
          </a:bodyPr>
          <a:lstStyle/>
          <a:p>
            <a:pPr algn="ctr"/>
            <a:r>
              <a:rPr lang="vi-VN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Cancer Genome Somatic Variation</a:t>
            </a:r>
            <a:endParaRPr lang="en-US" b="1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50" y="5267960"/>
            <a:ext cx="1098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Mutation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burden in 20 tumor types and relative contribution of different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mutational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processes. </a:t>
            </a:r>
            <a:endParaRPr lang="vi-VN" sz="1800" b="0" i="0" u="none" strike="noStrike" baseline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 each tumor type, samples were divided into deciles on the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basis of their mutation 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burden. (2015)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964" y="6268809"/>
            <a:ext cx="6094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DOI: 10.1126/science.aab4082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79" y="1266583"/>
            <a:ext cx="10550442" cy="37539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4157" y="1396093"/>
            <a:ext cx="587829" cy="72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C942F-46AA-B78B-1A0A-9C483FAB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987" y="147343"/>
            <a:ext cx="11180867" cy="664259"/>
          </a:xfrm>
        </p:spPr>
        <p:txBody>
          <a:bodyPr>
            <a:noAutofit/>
          </a:bodyPr>
          <a:lstStyle/>
          <a:p>
            <a:pPr algn="ctr"/>
            <a:r>
              <a:rPr lang="en-US" sz="3000" b="1" i="0" dirty="0">
                <a:solidFill>
                  <a:srgbClr val="424242"/>
                </a:solidFill>
                <a:effectLst/>
              </a:rPr>
              <a:t>Nobel Prize 2018 </a:t>
            </a:r>
            <a:r>
              <a:rPr lang="en-US" sz="3000" b="0" i="0" dirty="0">
                <a:solidFill>
                  <a:srgbClr val="4A4A4A"/>
                </a:solidFill>
                <a:effectLst/>
              </a:rPr>
              <a:t>in Physiology or Medicine</a:t>
            </a:r>
            <a:r>
              <a:rPr lang="en-US" sz="3000" b="1" i="0" dirty="0">
                <a:solidFill>
                  <a:srgbClr val="424242"/>
                </a:solidFill>
                <a:effectLst/>
              </a:rPr>
              <a:t>: </a:t>
            </a:r>
            <a:r>
              <a:rPr lang="en-US" sz="3000" b="1" dirty="0">
                <a:solidFill>
                  <a:srgbClr val="424242"/>
                </a:solidFill>
              </a:rPr>
              <a:t>C</a:t>
            </a:r>
            <a:r>
              <a:rPr lang="en-US" sz="3000" b="1" i="0" dirty="0">
                <a:solidFill>
                  <a:srgbClr val="424242"/>
                </a:solidFill>
                <a:effectLst/>
              </a:rPr>
              <a:t>ancer immunotherapy</a:t>
            </a:r>
            <a:endParaRPr lang="en-US" sz="3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A9B93CA-4327-4597-4C93-8B664E98143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799" y="811602"/>
            <a:ext cx="4925476" cy="541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5F1F2B-4ACB-4134-D2B8-5257C6456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07" y="1670011"/>
            <a:ext cx="5108193" cy="36439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BB694-8BA8-232B-C2C3-DE16C0A405FC}"/>
              </a:ext>
            </a:extLst>
          </p:cNvPr>
          <p:cNvSpPr txBox="1"/>
          <p:nvPr/>
        </p:nvSpPr>
        <p:spPr>
          <a:xfrm>
            <a:off x="949479" y="5486029"/>
            <a:ext cx="50004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https://www.ucir.org/articles/2019-12-26-news_article_nobel_prize_allison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609344B-6CB4-EA29-056C-A27D09A3B222}"/>
              </a:ext>
            </a:extLst>
          </p:cNvPr>
          <p:cNvSpPr txBox="1"/>
          <p:nvPr/>
        </p:nvSpPr>
        <p:spPr>
          <a:xfrm>
            <a:off x="5107225" y="6330553"/>
            <a:ext cx="609691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https://www.nobelprize.org/prizes/medicine/2018/press-release/</a:t>
            </a:r>
          </a:p>
        </p:txBody>
      </p:sp>
    </p:spTree>
    <p:extLst>
      <p:ext uri="{BB962C8B-B14F-4D97-AF65-F5344CB8AC3E}">
        <p14:creationId xmlns:p14="http://schemas.microsoft.com/office/powerpoint/2010/main" val="706663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785257"/>
            <a:ext cx="11103593" cy="340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Quy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</a:p>
        </p:txBody>
      </p:sp>
    </p:spTree>
    <p:extLst>
      <p:ext uri="{BB962C8B-B14F-4D97-AF65-F5344CB8AC3E}">
        <p14:creationId xmlns:p14="http://schemas.microsoft.com/office/powerpoint/2010/main" val="31294783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3EE46-C52B-68BF-3391-A9EA2D40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26" y="605111"/>
            <a:ext cx="9851571" cy="49167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987899" y="605111"/>
            <a:ext cx="10398457" cy="5207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bước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(1)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011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 fontScale="90000"/>
          </a:bodyPr>
          <a:lstStyle/>
          <a:p>
            <a:r>
              <a:rPr lang="en-US" dirty="0"/>
              <a:t>Whole genome sequencing – Shotgun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F0981-B616-5F44-9074-6CCB2321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73" y="1269490"/>
            <a:ext cx="9571253" cy="525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0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C2E5A-CE1C-96D8-7F37-D197931F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2" y="148973"/>
            <a:ext cx="11957221" cy="6522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11200" y="235191"/>
            <a:ext cx="10682513" cy="5207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bước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(2)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594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32971" y="232475"/>
            <a:ext cx="10726057" cy="110162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Hội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đồng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Hệ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phiên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giải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hội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chẩn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những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biến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thể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báo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cáo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kết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quả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NGS 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5A010FA-897E-14B5-7F31-7C6E1EAB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52" y="1825342"/>
            <a:ext cx="8287647" cy="377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ECB76-6FF6-2241-5357-587B1F2C95E4}"/>
              </a:ext>
            </a:extLst>
          </p:cNvPr>
          <p:cNvSpPr txBox="1"/>
          <p:nvPr/>
        </p:nvSpPr>
        <p:spPr>
          <a:xfrm>
            <a:off x="2024337" y="5749127"/>
            <a:ext cx="7516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</a:rPr>
              <a:t>https://ggba.swiss/en/the-first-medical-genomics-center-opens-in-geneva/</a:t>
            </a:r>
          </a:p>
        </p:txBody>
      </p:sp>
    </p:spTree>
    <p:extLst>
      <p:ext uri="{BB962C8B-B14F-4D97-AF65-F5344CB8AC3E}">
        <p14:creationId xmlns:p14="http://schemas.microsoft.com/office/powerpoint/2010/main" val="17699224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9CF3-2092-D51C-E33E-6AB341DCF761}"/>
              </a:ext>
            </a:extLst>
          </p:cNvPr>
          <p:cNvSpPr txBox="1">
            <a:spLocks/>
          </p:cNvSpPr>
          <p:nvPr/>
        </p:nvSpPr>
        <p:spPr>
          <a:xfrm>
            <a:off x="604428" y="184673"/>
            <a:ext cx="11059332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</a:rPr>
              <a:t>Ứng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dụng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giải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trình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tự</a:t>
            </a:r>
            <a:r>
              <a:rPr lang="en-US" sz="4000" b="1" dirty="0">
                <a:solidFill>
                  <a:srgbClr val="7030A0"/>
                </a:solidFill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</a:rPr>
              <a:t>thế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hệ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mới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trong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lâm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sàng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AE357-12DA-A36F-04BF-FFFBCCF7F426}"/>
              </a:ext>
            </a:extLst>
          </p:cNvPr>
          <p:cNvSpPr txBox="1"/>
          <p:nvPr/>
        </p:nvSpPr>
        <p:spPr>
          <a:xfrm>
            <a:off x="993258" y="5551623"/>
            <a:ext cx="4215630" cy="27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292929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https://microbenotes.com/next-generation-sequencing-ngs/</a:t>
            </a:r>
            <a:endParaRPr lang="en-US" sz="11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C4264-19FC-D4D6-57BA-B1EA3617BA32}"/>
              </a:ext>
            </a:extLst>
          </p:cNvPr>
          <p:cNvGrpSpPr/>
          <p:nvPr/>
        </p:nvGrpSpPr>
        <p:grpSpPr>
          <a:xfrm>
            <a:off x="435601" y="1158362"/>
            <a:ext cx="5973730" cy="4292470"/>
            <a:chOff x="1322712" y="1158362"/>
            <a:chExt cx="5973730" cy="4292470"/>
          </a:xfrm>
        </p:grpSpPr>
        <p:pic>
          <p:nvPicPr>
            <p:cNvPr id="6146" name="Picture 2" descr="Next Generation Sequencing (NGS) Techniques">
              <a:extLst>
                <a:ext uri="{FF2B5EF4-FFF2-40B4-BE49-F238E27FC236}">
                  <a16:creationId xmlns:a16="http://schemas.microsoft.com/office/drawing/2014/main" id="{3627F3F2-33D3-004D-6544-3F17CD221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" t="1925" r="2781" b="11345"/>
            <a:stretch/>
          </p:blipFill>
          <p:spPr bwMode="auto">
            <a:xfrm>
              <a:off x="1322712" y="1158362"/>
              <a:ext cx="5973730" cy="429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6FAC9-9438-B8E0-0411-B78713BB7B21}"/>
                </a:ext>
              </a:extLst>
            </p:cNvPr>
            <p:cNvSpPr txBox="1"/>
            <p:nvPr/>
          </p:nvSpPr>
          <p:spPr>
            <a:xfrm>
              <a:off x="2593074" y="1247994"/>
              <a:ext cx="3502925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 Light" panose="020F0302020204030204" pitchFamily="34" charset="0"/>
                </a:rPr>
                <a:t>Single Nucleotide Variant (SNV)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E65219-E802-050E-10DB-D666572A0FEF}"/>
              </a:ext>
            </a:extLst>
          </p:cNvPr>
          <p:cNvSpPr txBox="1"/>
          <p:nvPr/>
        </p:nvSpPr>
        <p:spPr>
          <a:xfrm>
            <a:off x="8467468" y="5460822"/>
            <a:ext cx="3647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Calibri Light" panose="020F0302020204030204" pitchFamily="34" charset="0"/>
              </a:rPr>
              <a:t>https://wellcomecollection.org/search/images?query=eaahzt2u#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304223-8D8A-A379-D11D-5BF43DE9902D}"/>
              </a:ext>
            </a:extLst>
          </p:cNvPr>
          <p:cNvGrpSpPr/>
          <p:nvPr/>
        </p:nvGrpSpPr>
        <p:grpSpPr>
          <a:xfrm>
            <a:off x="6658113" y="1323978"/>
            <a:ext cx="2684942" cy="3862570"/>
            <a:chOff x="6735603" y="1107002"/>
            <a:chExt cx="2684942" cy="386257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35081B-FD66-5AAB-3C6F-5244C45129BD}"/>
                </a:ext>
              </a:extLst>
            </p:cNvPr>
            <p:cNvGrpSpPr/>
            <p:nvPr/>
          </p:nvGrpSpPr>
          <p:grpSpPr>
            <a:xfrm>
              <a:off x="6735603" y="1107002"/>
              <a:ext cx="2676233" cy="3862570"/>
              <a:chOff x="6735603" y="1588262"/>
              <a:chExt cx="2676233" cy="386257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0CF6CD-BA11-0B81-EB38-A1B68D2A126F}"/>
                  </a:ext>
                </a:extLst>
              </p:cNvPr>
              <p:cNvGrpSpPr/>
              <p:nvPr/>
            </p:nvGrpSpPr>
            <p:grpSpPr>
              <a:xfrm>
                <a:off x="6735603" y="1588262"/>
                <a:ext cx="2676233" cy="3862570"/>
                <a:chOff x="7622714" y="1588262"/>
                <a:chExt cx="2676233" cy="386257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68D9A10-654F-357B-4BAB-20C6C14A4324}"/>
                    </a:ext>
                  </a:extLst>
                </p:cNvPr>
                <p:cNvGrpSpPr/>
                <p:nvPr/>
              </p:nvGrpSpPr>
              <p:grpSpPr>
                <a:xfrm>
                  <a:off x="7622714" y="1588262"/>
                  <a:ext cx="2676233" cy="3862570"/>
                  <a:chOff x="7622714" y="1588262"/>
                  <a:chExt cx="2676233" cy="3862570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72B5DD85-650C-A07C-86D8-72257D02AE7F}"/>
                      </a:ext>
                    </a:extLst>
                  </p:cNvPr>
                  <p:cNvGrpSpPr/>
                  <p:nvPr/>
                </p:nvGrpSpPr>
                <p:grpSpPr>
                  <a:xfrm>
                    <a:off x="7622714" y="1857742"/>
                    <a:ext cx="2665548" cy="3432669"/>
                    <a:chOff x="8833979" y="1391989"/>
                    <a:chExt cx="2665548" cy="3432669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D9CD2D97-E493-7036-BEF0-6C6281547E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67274" y="2194879"/>
                      <a:ext cx="2594811" cy="2629779"/>
                      <a:chOff x="8794192" y="1773778"/>
                      <a:chExt cx="2259001" cy="2179475"/>
                    </a:xfrm>
                  </p:grpSpPr>
                  <p:pic>
                    <p:nvPicPr>
                      <p:cNvPr id="6" name="Picture 5">
                        <a:extLst>
                          <a:ext uri="{FF2B5EF4-FFF2-40B4-BE49-F238E27FC236}">
                            <a16:creationId xmlns:a16="http://schemas.microsoft.com/office/drawing/2014/main" id="{56A3B89E-03B5-4C55-750E-4749D1415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 r="48979"/>
                      <a:stretch/>
                    </p:blipFill>
                    <p:spPr>
                      <a:xfrm>
                        <a:off x="8810192" y="1773778"/>
                        <a:ext cx="2198467" cy="1048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Picture 7">
                        <a:extLst>
                          <a:ext uri="{FF2B5EF4-FFF2-40B4-BE49-F238E27FC236}">
                            <a16:creationId xmlns:a16="http://schemas.microsoft.com/office/drawing/2014/main" id="{8FB5BEFE-89F9-F95A-54A0-4D9F39B6C0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 l="51091"/>
                      <a:stretch/>
                    </p:blipFill>
                    <p:spPr>
                      <a:xfrm>
                        <a:off x="8945718" y="2904747"/>
                        <a:ext cx="2107475" cy="1048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>
                        <a:extLst>
                          <a:ext uri="{FF2B5EF4-FFF2-40B4-BE49-F238E27FC236}">
                            <a16:creationId xmlns:a16="http://schemas.microsoft.com/office/drawing/2014/main" id="{4023A040-F523-7E9C-659D-0F63B9A87B9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 r="96484"/>
                      <a:stretch/>
                    </p:blipFill>
                    <p:spPr>
                      <a:xfrm>
                        <a:off x="8794192" y="2904747"/>
                        <a:ext cx="151526" cy="1048506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7E070832-DDB9-7377-4C58-204258429A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3979" y="1391989"/>
                      <a:ext cx="2665548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>
                          <a:latin typeface="Calibri Light" panose="020F0302020204030204" pitchFamily="34" charset="0"/>
                        </a:rPr>
                        <a:t>Copy Number Variation (CNV)</a:t>
                      </a:r>
                      <a:br>
                        <a:rPr lang="en-US" sz="1400" b="1" dirty="0">
                          <a:latin typeface="Calibri Light" panose="020F0302020204030204" pitchFamily="34" charset="0"/>
                        </a:rPr>
                      </a:br>
                      <a:r>
                        <a:rPr lang="en-US" sz="1400" b="1" dirty="0">
                          <a:latin typeface="Calibri Light" panose="020F0302020204030204" pitchFamily="34" charset="0"/>
                        </a:rPr>
                        <a:t>Low-Pass Genome Sequencing</a:t>
                      </a:r>
                    </a:p>
                  </p:txBody>
                </p:sp>
              </p:grpSp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F9CC9969-9147-D7AD-5DBF-D2F0B7E23E21}"/>
                      </a:ext>
                    </a:extLst>
                  </p:cNvPr>
                  <p:cNvSpPr/>
                  <p:nvPr/>
                </p:nvSpPr>
                <p:spPr>
                  <a:xfrm>
                    <a:off x="7622715" y="1588262"/>
                    <a:ext cx="2676232" cy="3862570"/>
                  </a:xfrm>
                  <a:prstGeom prst="round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243AA00-0F43-EB59-998A-6B82F126C2A4}"/>
                    </a:ext>
                  </a:extLst>
                </p:cNvPr>
                <p:cNvSpPr/>
                <p:nvPr/>
              </p:nvSpPr>
              <p:spPr>
                <a:xfrm>
                  <a:off x="7830060" y="1857742"/>
                  <a:ext cx="2289755" cy="642469"/>
                </a:xfrm>
                <a:prstGeom prst="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 Light" panose="020F0302020204030204" pitchFamily="34" charset="0"/>
                  </a:endParaRPr>
                </a:p>
              </p:txBody>
            </p:sp>
          </p:grp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A62C2B43-D5C9-A4AB-CD31-8C0958F8120C}"/>
                  </a:ext>
                </a:extLst>
              </p:cNvPr>
              <p:cNvSpPr/>
              <p:nvPr/>
            </p:nvSpPr>
            <p:spPr>
              <a:xfrm rot="2536163">
                <a:off x="8639030" y="3974004"/>
                <a:ext cx="300251" cy="3957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7F6720-3846-2D46-4CFB-CA8174E6EF5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03" y="2018951"/>
              <a:ext cx="268494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201808-CEE3-9474-69E0-DAC39D7FB04A}"/>
              </a:ext>
            </a:extLst>
          </p:cNvPr>
          <p:cNvGrpSpPr/>
          <p:nvPr/>
        </p:nvGrpSpPr>
        <p:grpSpPr>
          <a:xfrm>
            <a:off x="9429568" y="1753162"/>
            <a:ext cx="2540073" cy="2804867"/>
            <a:chOff x="9507058" y="1536186"/>
            <a:chExt cx="2540073" cy="280486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6AD25C9-82B7-966C-5C7D-B02A8D6617D7}"/>
                </a:ext>
              </a:extLst>
            </p:cNvPr>
            <p:cNvSpPr/>
            <p:nvPr/>
          </p:nvSpPr>
          <p:spPr>
            <a:xfrm>
              <a:off x="9531295" y="1536186"/>
              <a:ext cx="2502188" cy="5642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Karyotype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BB4C7A-6785-3346-E42B-608DCF65B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295" y="2019698"/>
              <a:ext cx="2515836" cy="2321355"/>
            </a:xfrm>
            <a:prstGeom prst="rect">
              <a:avLst/>
            </a:prstGeom>
          </p:spPr>
        </p:pic>
        <p:sp>
          <p:nvSpPr>
            <p:cNvPr id="24" name="Arrow: Up 23">
              <a:extLst>
                <a:ext uri="{FF2B5EF4-FFF2-40B4-BE49-F238E27FC236}">
                  <a16:creationId xmlns:a16="http://schemas.microsoft.com/office/drawing/2014/main" id="{A0C78A3B-5EF3-C567-92BC-70A6DA5F8BEE}"/>
                </a:ext>
              </a:extLst>
            </p:cNvPr>
            <p:cNvSpPr/>
            <p:nvPr/>
          </p:nvSpPr>
          <p:spPr>
            <a:xfrm rot="19967583">
              <a:off x="11875857" y="3724081"/>
              <a:ext cx="88602" cy="20673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3C6C4B-EC84-FC6B-D3B0-43D4AD60D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7058" y="2019698"/>
              <a:ext cx="2540073" cy="1162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46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F3E40-F52B-7862-6B00-BB0A2F17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15"/>
            <a:ext cx="12192000" cy="36321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660B5E-1FF6-DCB5-6359-0530332BE5FD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Human Genome 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D7EB3-10A8-3C33-6147-5F19E85C1D12}"/>
              </a:ext>
            </a:extLst>
          </p:cNvPr>
          <p:cNvSpPr txBox="1"/>
          <p:nvPr/>
        </p:nvSpPr>
        <p:spPr>
          <a:xfrm>
            <a:off x="6132286" y="6213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https://genome.ucsc.edu/FAQ/FAQreleases.html</a:t>
            </a:r>
          </a:p>
        </p:txBody>
      </p:sp>
    </p:spTree>
    <p:extLst>
      <p:ext uri="{BB962C8B-B14F-4D97-AF65-F5344CB8AC3E}">
        <p14:creationId xmlns:p14="http://schemas.microsoft.com/office/powerpoint/2010/main" val="3237337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20725"/>
          </a:xfrm>
        </p:spPr>
        <p:txBody>
          <a:bodyPr/>
          <a:lstStyle/>
          <a:p>
            <a:pPr algn="ctr"/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Whole Genome Sequencing pipeline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1144270"/>
            <a:ext cx="10544810" cy="486537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402333" y="1886857"/>
            <a:ext cx="11103593" cy="340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Năm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về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cho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BỆNH </a:t>
            </a:r>
            <a:r>
              <a:rPr lang="en-US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DI TRUYỀN </a:t>
            </a:r>
            <a:r>
              <a:rPr lang="en-US" sz="5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UNG </a:t>
            </a:r>
            <a:r>
              <a:rPr lang="en-US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THƯ</a:t>
            </a:r>
          </a:p>
        </p:txBody>
      </p:sp>
    </p:spTree>
    <p:extLst>
      <p:ext uri="{BB962C8B-B14F-4D97-AF65-F5344CB8AC3E}">
        <p14:creationId xmlns:p14="http://schemas.microsoft.com/office/powerpoint/2010/main" val="31282233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43919" y="299200"/>
            <a:ext cx="10841893" cy="10114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1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hát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hiện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sớm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động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kinh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(1)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Whole Exome Sequencing - WES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AC011-4A03-E8F4-3E05-2750B5AA693C}"/>
              </a:ext>
            </a:extLst>
          </p:cNvPr>
          <p:cNvSpPr txBox="1"/>
          <p:nvPr/>
        </p:nvSpPr>
        <p:spPr>
          <a:xfrm>
            <a:off x="6274566" y="6137237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Thuy-Minh-Thu, MD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b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b="1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3F486-80B4-9D55-D3AC-FE5E8AC2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8"/>
          <a:stretch/>
        </p:blipFill>
        <p:spPr>
          <a:xfrm>
            <a:off x="1614935" y="1797430"/>
            <a:ext cx="8604999" cy="46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82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490220" y="366150"/>
            <a:ext cx="11095592" cy="10114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1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hát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hiện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sớm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động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kinh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(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2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Whole Exome Sequencing - WES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351406-E9AD-A389-5678-CA85D31B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" y="1840577"/>
            <a:ext cx="5982335" cy="333883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D374346F-7CAE-E7A0-BCBB-D85B961313FC}"/>
              </a:ext>
            </a:extLst>
          </p:cNvPr>
          <p:cNvSpPr/>
          <p:nvPr/>
        </p:nvSpPr>
        <p:spPr>
          <a:xfrm>
            <a:off x="191770" y="2633692"/>
            <a:ext cx="6080760" cy="1259840"/>
          </a:xfrm>
          <a:prstGeom prst="roundRect">
            <a:avLst/>
          </a:prstGeom>
          <a:noFill/>
          <a:ln w="50800" cmpd="sng">
            <a:solidFill>
              <a:schemeClr val="accent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92C98F-7AA1-21E4-FF29-D321592E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0" y="1924588"/>
            <a:ext cx="5654675" cy="3221355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7884D387-9A58-2BF2-C9EB-00343149B42E}"/>
              </a:ext>
            </a:extLst>
          </p:cNvPr>
          <p:cNvSpPr/>
          <p:nvPr/>
        </p:nvSpPr>
        <p:spPr>
          <a:xfrm>
            <a:off x="6445250" y="4183573"/>
            <a:ext cx="5507990" cy="673735"/>
          </a:xfrm>
          <a:prstGeom prst="roundRect">
            <a:avLst/>
          </a:prstGeom>
          <a:noFill/>
          <a:ln w="50800" cmpd="sng">
            <a:solidFill>
              <a:schemeClr val="accent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ight Arrow 17">
            <a:extLst>
              <a:ext uri="{FF2B5EF4-FFF2-40B4-BE49-F238E27FC236}">
                <a16:creationId xmlns:a16="http://schemas.microsoft.com/office/drawing/2014/main" id="{2DC2F95C-E0CF-CD36-6885-6326A5B5FB34}"/>
              </a:ext>
            </a:extLst>
          </p:cNvPr>
          <p:cNvSpPr/>
          <p:nvPr/>
        </p:nvSpPr>
        <p:spPr>
          <a:xfrm>
            <a:off x="490220" y="3617942"/>
            <a:ext cx="6187440" cy="76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349E5-4B5E-3886-FC61-B523F2B765C5}"/>
              </a:ext>
            </a:extLst>
          </p:cNvPr>
          <p:cNvSpPr txBox="1"/>
          <p:nvPr/>
        </p:nvSpPr>
        <p:spPr>
          <a:xfrm>
            <a:off x="4685884" y="5283116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Thuy-Minh-Thu, MD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260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334665" y="285259"/>
            <a:ext cx="9975376" cy="10114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2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àng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lọc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ung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thư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Gene Panel – 53 genes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của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MGI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AC011-4A03-E8F4-3E05-2750B5AA693C}"/>
              </a:ext>
            </a:extLst>
          </p:cNvPr>
          <p:cNvSpPr txBox="1"/>
          <p:nvPr/>
        </p:nvSpPr>
        <p:spPr>
          <a:xfrm>
            <a:off x="8063668" y="5697363"/>
            <a:ext cx="3061532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Google Shape;148;p11">
            <a:extLst>
              <a:ext uri="{FF2B5EF4-FFF2-40B4-BE49-F238E27FC236}">
                <a16:creationId xmlns:a16="http://schemas.microsoft.com/office/drawing/2014/main" id="{1E14C66F-4D5B-A864-6A02-F3DA0FB0EFDB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6800" y="1577000"/>
            <a:ext cx="10058400" cy="35991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4;p11">
            <a:extLst>
              <a:ext uri="{FF2B5EF4-FFF2-40B4-BE49-F238E27FC236}">
                <a16:creationId xmlns:a16="http://schemas.microsoft.com/office/drawing/2014/main" id="{B956D641-EFA8-0B25-626E-40262E19B2EC}"/>
              </a:ext>
            </a:extLst>
          </p:cNvPr>
          <p:cNvSpPr/>
          <p:nvPr/>
        </p:nvSpPr>
        <p:spPr>
          <a:xfrm>
            <a:off x="9423400" y="1473959"/>
            <a:ext cx="1606550" cy="3702221"/>
          </a:xfrm>
          <a:prstGeom prst="rect">
            <a:avLst/>
          </a:prstGeom>
          <a:noFill/>
          <a:ln w="38100" cap="flat" cmpd="sng">
            <a:solidFill>
              <a:srgbClr val="BF9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byssinica SIL" panose="02000000000000000000" charset="0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Abyssinica SIL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901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716504" y="188687"/>
            <a:ext cx="9738679" cy="10260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3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Hỗ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trợ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điều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trị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ung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thư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vú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Gen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e Panel 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BRCA1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BRCA2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49775F-DA22-B658-8595-793A5CEB6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t="18974" r="6349" b="26954"/>
          <a:stretch/>
        </p:blipFill>
        <p:spPr>
          <a:xfrm>
            <a:off x="5268686" y="1451429"/>
            <a:ext cx="5910725" cy="4617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4972522" y="1364340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E5472-4D7B-853E-E6D4-591F5540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93" t="14823" r="17493" b="11122"/>
          <a:stretch>
            <a:fillRect/>
          </a:stretch>
        </p:blipFill>
        <p:spPr>
          <a:xfrm>
            <a:off x="1369025" y="3135842"/>
            <a:ext cx="3206312" cy="2433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6B8D6-671E-BEF1-BECD-89F65C1BF6B7}"/>
              </a:ext>
            </a:extLst>
          </p:cNvPr>
          <p:cNvSpPr txBox="1"/>
          <p:nvPr/>
        </p:nvSpPr>
        <p:spPr>
          <a:xfrm>
            <a:off x="965581" y="1583197"/>
            <a:ext cx="40132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Olaparib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(AstraZeneca)</a:t>
            </a:r>
            <a:r>
              <a:rPr lang="vi-VN" dirty="0">
                <a:latin typeface="Calibri Light" panose="020F0302020204030204" pitchFamily="34" charset="0"/>
              </a:rPr>
              <a:t> là một loại thuốc dùng để duy trì điều trị ung thư vú, buồng trứng, tuyến tiền liệt và tuyến tụy giai đoạn tiến triển có đột biến BRCA ở người lớn.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F9E10A-73D8-7C24-B927-7878FFAAD0AA}"/>
              </a:ext>
            </a:extLst>
          </p:cNvPr>
          <p:cNvSpPr txBox="1"/>
          <p:nvPr/>
        </p:nvSpPr>
        <p:spPr>
          <a:xfrm>
            <a:off x="1303319" y="5798305"/>
            <a:ext cx="3061532" cy="871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kern="1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Nguyễn</a:t>
            </a: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Huy </a:t>
            </a:r>
            <a:r>
              <a:rPr lang="en-GB" sz="1600" kern="1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Thịnh</a:t>
            </a: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kern="1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Nguyễn</a:t>
            </a:r>
            <a:r>
              <a:rPr lang="en-GB" sz="1600" kern="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Hoài Thu, MD</a:t>
            </a:r>
            <a:endParaRPr lang="en-GB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3325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425808" y="190353"/>
            <a:ext cx="9975376" cy="52415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4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Sàng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lọc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phôi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trong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hỗ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trợ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sinh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sản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IVF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4972522" y="1364340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2050" name="Picture 2" descr="Figure 5. Embgenix plot showing result for genomic DNA sample containing trisomy of Chr18.">
            <a:extLst>
              <a:ext uri="{FF2B5EF4-FFF2-40B4-BE49-F238E27FC236}">
                <a16:creationId xmlns:a16="http://schemas.microsoft.com/office/drawing/2014/main" id="{CC902FC1-7FED-2825-9AB4-28167CFA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21" y="3119495"/>
            <a:ext cx="8424894" cy="20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A5B57-6EA8-BBD1-6EDF-9A6065F5A0DD}"/>
              </a:ext>
            </a:extLst>
          </p:cNvPr>
          <p:cNvSpPr txBox="1"/>
          <p:nvPr/>
        </p:nvSpPr>
        <p:spPr>
          <a:xfrm>
            <a:off x="2071045" y="5160228"/>
            <a:ext cx="777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alibri Light" panose="020F0302020204030204" pitchFamily="34" charset="0"/>
              </a:rPr>
              <a:t>Mẫu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phôi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có</a:t>
            </a:r>
            <a:r>
              <a:rPr lang="en-US" sz="2000" dirty="0">
                <a:latin typeface="Calibri Light" panose="020F0302020204030204" pitchFamily="34" charset="0"/>
              </a:rPr>
              <a:t> 3 </a:t>
            </a:r>
            <a:r>
              <a:rPr lang="en-US" sz="2000" dirty="0" err="1">
                <a:latin typeface="Calibri Light" panose="020F0302020204030204" pitchFamily="34" charset="0"/>
              </a:rPr>
              <a:t>nhiễm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sắc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thể</a:t>
            </a:r>
            <a:r>
              <a:rPr lang="en-US" sz="2000" dirty="0">
                <a:latin typeface="Calibri Light" panose="020F0302020204030204" pitchFamily="34" charset="0"/>
              </a:rPr>
              <a:t> 18 (trisomy) </a:t>
            </a:r>
            <a:r>
              <a:rPr lang="en-US" sz="2000" dirty="0" err="1">
                <a:latin typeface="Calibri Light" panose="020F0302020204030204" pitchFamily="34" charset="0"/>
              </a:rPr>
              <a:t>trong</a:t>
            </a:r>
            <a:r>
              <a:rPr lang="en-US" sz="2000" dirty="0">
                <a:latin typeface="Calibri Light" panose="020F0302020204030204" pitchFamily="34" charset="0"/>
              </a:rPr>
              <a:t> DNA </a:t>
            </a:r>
            <a:r>
              <a:rPr lang="en-US" sz="2000" dirty="0" err="1">
                <a:latin typeface="Calibri Light" panose="020F0302020204030204" pitchFamily="34" charset="0"/>
              </a:rPr>
              <a:t>hệ</a:t>
            </a:r>
            <a:r>
              <a:rPr lang="en-US" sz="2000" dirty="0">
                <a:latin typeface="Calibri Light" panose="020F0302020204030204" pitchFamily="34" charset="0"/>
              </a:rPr>
              <a:t> gen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7FC0-14BE-2263-F147-16A1E49077AF}"/>
              </a:ext>
            </a:extLst>
          </p:cNvPr>
          <p:cNvSpPr txBox="1"/>
          <p:nvPr/>
        </p:nvSpPr>
        <p:spPr>
          <a:xfrm>
            <a:off x="868742" y="6418978"/>
            <a:ext cx="61105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</a:rPr>
              <a:t>https://www.takarabio.com/learning-centers/next-generation-sequencing/technical-notes/reproductive-health-technologies/embgenix-pgt-a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B0017-9C09-6F4A-6F45-84421AD9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4"/>
          <a:stretch/>
        </p:blipFill>
        <p:spPr>
          <a:xfrm>
            <a:off x="4089265" y="913855"/>
            <a:ext cx="4013469" cy="22202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12F6A7-2A9C-A5C9-AAB2-C29A470F1791}"/>
              </a:ext>
            </a:extLst>
          </p:cNvPr>
          <p:cNvSpPr txBox="1"/>
          <p:nvPr/>
        </p:nvSpPr>
        <p:spPr>
          <a:xfrm>
            <a:off x="868742" y="1654625"/>
            <a:ext cx="340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tiền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làm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tổ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PGT-A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A778C-F5F8-1A65-6393-F4D62267CD54}"/>
              </a:ext>
            </a:extLst>
          </p:cNvPr>
          <p:cNvSpPr txBox="1"/>
          <p:nvPr/>
        </p:nvSpPr>
        <p:spPr>
          <a:xfrm>
            <a:off x="8809378" y="2644080"/>
            <a:ext cx="2847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10.3390/genes14112095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884D7-E6B8-E7A3-FDFD-440DD6AA0371}"/>
              </a:ext>
            </a:extLst>
          </p:cNvPr>
          <p:cNvSpPr txBox="1"/>
          <p:nvPr/>
        </p:nvSpPr>
        <p:spPr>
          <a:xfrm>
            <a:off x="7894666" y="5715637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BS. </a:t>
            </a: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endParaRPr lang="en-GB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r">
              <a:lnSpc>
                <a:spcPct val="107000"/>
              </a:lnSpc>
            </a:pP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CN. Dao </a:t>
            </a:r>
            <a:r>
              <a:rPr lang="en-GB" sz="1600" kern="1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Khuong</a:t>
            </a: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Duy</a:t>
            </a:r>
          </a:p>
        </p:txBody>
      </p:sp>
    </p:spTree>
    <p:extLst>
      <p:ext uri="{BB962C8B-B14F-4D97-AF65-F5344CB8AC3E}">
        <p14:creationId xmlns:p14="http://schemas.microsoft.com/office/powerpoint/2010/main" val="164998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454462" y="428714"/>
            <a:ext cx="11220129" cy="77040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40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40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5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Sàng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lọc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bất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thường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nhiễm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sắc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thể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ở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thai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</a:t>
            </a:r>
            <a:endParaRPr lang="en-US" sz="40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4972522" y="1364340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6868C-573B-FFF4-1E2B-2BE08299D981}"/>
              </a:ext>
            </a:extLst>
          </p:cNvPr>
          <p:cNvSpPr txBox="1"/>
          <p:nvPr/>
        </p:nvSpPr>
        <p:spPr>
          <a:xfrm>
            <a:off x="596039" y="6429286"/>
            <a:ext cx="5297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Calibri Light" panose="020F0302020204030204" pitchFamily="34" charset="0"/>
              </a:rPr>
              <a:t>https://www.advancedwomensimaging.com.au/nipt/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87DEC-2646-9FE0-F67F-323D4BBE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07" y="1654625"/>
            <a:ext cx="11157185" cy="363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8A4FE7-9FB1-CCFA-E4B9-551EE7EE3046}"/>
              </a:ext>
            </a:extLst>
          </p:cNvPr>
          <p:cNvSpPr txBox="1"/>
          <p:nvPr/>
        </p:nvSpPr>
        <p:spPr>
          <a:xfrm>
            <a:off x="8650278" y="5557766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CN. Dao </a:t>
            </a:r>
            <a:r>
              <a:rPr lang="en-GB" sz="1600" kern="100" dirty="0" err="1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Khuong</a:t>
            </a: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Duy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BS. </a:t>
            </a: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endParaRPr lang="en-GB" sz="1600" kern="100" dirty="0"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15989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930826" y="428714"/>
            <a:ext cx="10545715" cy="7047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Kết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quả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NIPT: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Bất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thường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nhiễm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sắc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thể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21 ở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thai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</a:t>
            </a:r>
            <a:endParaRPr lang="en-US" sz="36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6868C-573B-FFF4-1E2B-2BE08299D981}"/>
              </a:ext>
            </a:extLst>
          </p:cNvPr>
          <p:cNvSpPr txBox="1"/>
          <p:nvPr/>
        </p:nvSpPr>
        <p:spPr>
          <a:xfrm>
            <a:off x="6078366" y="6138318"/>
            <a:ext cx="5297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alibri Light" panose="020F0302020204030204" pitchFamily="34" charset="0"/>
              </a:rPr>
              <a:t>10.7717/peerj.14400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F5397-E892-0F21-0D7B-EC5799957D85}"/>
              </a:ext>
            </a:extLst>
          </p:cNvPr>
          <p:cNvSpPr/>
          <p:nvPr/>
        </p:nvSpPr>
        <p:spPr>
          <a:xfrm>
            <a:off x="1957137" y="1454750"/>
            <a:ext cx="802105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DCE93-DA48-AABA-9211-ADE33A047B42}"/>
              </a:ext>
            </a:extLst>
          </p:cNvPr>
          <p:cNvGrpSpPr/>
          <p:nvPr/>
        </p:nvGrpSpPr>
        <p:grpSpPr>
          <a:xfrm>
            <a:off x="1346960" y="1199123"/>
            <a:ext cx="8737377" cy="4864364"/>
            <a:chOff x="1346960" y="1199123"/>
            <a:chExt cx="8737377" cy="48643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A6E9EA7-DE7E-74EA-1B78-782B5F3351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56"/>
            <a:stretch/>
          </p:blipFill>
          <p:spPr bwMode="auto">
            <a:xfrm>
              <a:off x="1467498" y="1290543"/>
              <a:ext cx="8616839" cy="4772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B97459-6F4B-7E9E-DB32-0A16E2F56D93}"/>
                </a:ext>
              </a:extLst>
            </p:cNvPr>
            <p:cNvSpPr/>
            <p:nvPr/>
          </p:nvSpPr>
          <p:spPr>
            <a:xfrm>
              <a:off x="1346960" y="1199123"/>
              <a:ext cx="689907" cy="624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8605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941" y="1763736"/>
            <a:ext cx="3267704" cy="297564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1" y="1156963"/>
            <a:ext cx="5232947" cy="2018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074" y="998053"/>
            <a:ext cx="2169434" cy="7656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7890" y="4856237"/>
            <a:ext cx="4541862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Fig. Kaplan-Meier estimates of survival in patients with a detectable mGSTP1 at baseline. (A) OS according to mGSTP1 detection after two cycles of docetaxel.</a:t>
            </a:r>
          </a:p>
        </p:txBody>
      </p:sp>
      <p:pic>
        <p:nvPicPr>
          <p:cNvPr id="1026" name="Picture 2" descr="Figure 1: Representation of: GSTP1 methylation sequence.Representation of GSTP1 methylation sequence (NCBI reference sequence: NG_012075.1, 4900–5450), GSTP1 normal functions and GSTP1 methylation phenomenon in cancer and liquid biopsy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43" y="3353156"/>
            <a:ext cx="3184060" cy="26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2827" y="6523692"/>
            <a:ext cx="253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10.1515/cclm-2017-0703</a:t>
            </a:r>
            <a:endParaRPr lang="en-US" sz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19124-6D35-881B-DA69-985DF334BE67}"/>
              </a:ext>
            </a:extLst>
          </p:cNvPr>
          <p:cNvSpPr txBox="1">
            <a:spLocks/>
          </p:cNvSpPr>
          <p:nvPr/>
        </p:nvSpPr>
        <p:spPr>
          <a:xfrm>
            <a:off x="964927" y="246937"/>
            <a:ext cx="9975376" cy="54761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Hỗ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trợ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điều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trị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ung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thư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tuyến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tiền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liệt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kháng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và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di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căn</a:t>
            </a:r>
            <a:endParaRPr lang="en-US" sz="32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A4434-C9E6-F431-763A-1F276D8D6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04"/>
          <a:stretch/>
        </p:blipFill>
        <p:spPr>
          <a:xfrm>
            <a:off x="255214" y="339260"/>
            <a:ext cx="11500575" cy="6286034"/>
          </a:xfrm>
        </p:spPr>
      </p:pic>
    </p:spTree>
    <p:extLst>
      <p:ext uri="{BB962C8B-B14F-4D97-AF65-F5344CB8AC3E}">
        <p14:creationId xmlns:p14="http://schemas.microsoft.com/office/powerpoint/2010/main" val="3404765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9E7E4B-6733-C88D-074B-13523D0EF47C}"/>
              </a:ext>
            </a:extLst>
          </p:cNvPr>
          <p:cNvSpPr txBox="1">
            <a:spLocks/>
          </p:cNvSpPr>
          <p:nvPr/>
        </p:nvSpPr>
        <p:spPr>
          <a:xfrm>
            <a:off x="592110" y="318512"/>
            <a:ext cx="10515600" cy="777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Mẫu</a:t>
            </a:r>
            <a:r>
              <a:rPr lang="en-US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cho</a:t>
            </a:r>
            <a:r>
              <a:rPr lang="en-US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gen: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mẫu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mô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và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máu</a:t>
            </a:r>
            <a:endParaRPr lang="en-US" sz="44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81BE4-A089-3881-DB82-E2DDCF76FA2A}"/>
              </a:ext>
            </a:extLst>
          </p:cNvPr>
          <p:cNvSpPr txBox="1"/>
          <p:nvPr/>
        </p:nvSpPr>
        <p:spPr>
          <a:xfrm>
            <a:off x="304886" y="6450895"/>
            <a:ext cx="2862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</a:rPr>
              <a:t>10.1038/s41416-022-01881-9</a:t>
            </a:r>
            <a:endParaRPr lang="en-US" sz="1400" dirty="0">
              <a:latin typeface="Calibri Light" panose="020F03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B3BB7F-0F2A-719D-20B7-A6454368071A}"/>
              </a:ext>
            </a:extLst>
          </p:cNvPr>
          <p:cNvGrpSpPr/>
          <p:nvPr/>
        </p:nvGrpSpPr>
        <p:grpSpPr>
          <a:xfrm>
            <a:off x="876072" y="1205775"/>
            <a:ext cx="10000300" cy="5036308"/>
            <a:chOff x="2131147" y="1803102"/>
            <a:chExt cx="7929705" cy="3057099"/>
          </a:xfrm>
        </p:grpSpPr>
        <p:pic>
          <p:nvPicPr>
            <p:cNvPr id="4098" name="Picture 2" descr="Fig. 1">
              <a:extLst>
                <a:ext uri="{FF2B5EF4-FFF2-40B4-BE49-F238E27FC236}">
                  <a16:creationId xmlns:a16="http://schemas.microsoft.com/office/drawing/2014/main" id="{B064E8E2-8474-502D-6546-F2338FA997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" b="55423"/>
            <a:stretch/>
          </p:blipFill>
          <p:spPr bwMode="auto">
            <a:xfrm>
              <a:off x="2131147" y="1803102"/>
              <a:ext cx="7929705" cy="3057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43FC0D-8934-5C23-A699-AD5ABB513B11}"/>
                </a:ext>
              </a:extLst>
            </p:cNvPr>
            <p:cNvSpPr/>
            <p:nvPr/>
          </p:nvSpPr>
          <p:spPr>
            <a:xfrm>
              <a:off x="2374710" y="4640240"/>
              <a:ext cx="1282890" cy="17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D9061F-7AAF-D808-4C66-FD23B5EAD732}"/>
              </a:ext>
            </a:extLst>
          </p:cNvPr>
          <p:cNvSpPr/>
          <p:nvPr/>
        </p:nvSpPr>
        <p:spPr>
          <a:xfrm>
            <a:off x="3739487" y="1223315"/>
            <a:ext cx="163773" cy="429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40636B-73C9-B51B-FC24-1957056DCA71}"/>
              </a:ext>
            </a:extLst>
          </p:cNvPr>
          <p:cNvSpPr/>
          <p:nvPr/>
        </p:nvSpPr>
        <p:spPr>
          <a:xfrm>
            <a:off x="7083188" y="1266049"/>
            <a:ext cx="190545" cy="429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C32B78-C91E-8AFA-759F-2586DBFEB627}"/>
              </a:ext>
            </a:extLst>
          </p:cNvPr>
          <p:cNvSpPr txBox="1"/>
          <p:nvPr/>
        </p:nvSpPr>
        <p:spPr>
          <a:xfrm>
            <a:off x="1183234" y="5836788"/>
            <a:ext cx="16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panose="020F0302020204030204" pitchFamily="34" charset="0"/>
              </a:rPr>
              <a:t>Mẫu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</a:rPr>
              <a:t>mô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063FF-76F8-66AC-40C4-E62CC76437A1}"/>
              </a:ext>
            </a:extLst>
          </p:cNvPr>
          <p:cNvSpPr txBox="1"/>
          <p:nvPr/>
        </p:nvSpPr>
        <p:spPr>
          <a:xfrm>
            <a:off x="6595031" y="6172000"/>
            <a:ext cx="16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panose="020F0302020204030204" pitchFamily="34" charset="0"/>
              </a:rPr>
              <a:t>Mẫu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</a:rPr>
              <a:t>máu</a:t>
            </a:r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913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8A26-9E6C-C963-2D77-6F3E191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957"/>
            <a:ext cx="10515600" cy="7669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NGS is used in clinical cancer 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0DA70-86A3-5749-C430-F8C3D446173F}"/>
              </a:ext>
            </a:extLst>
          </p:cNvPr>
          <p:cNvSpPr txBox="1"/>
          <p:nvPr/>
        </p:nvSpPr>
        <p:spPr>
          <a:xfrm>
            <a:off x="420914" y="63993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https://ascopubs.org/doi/10.1200/PO.18.00169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C586B-1D40-84C3-829D-F11669867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25" y="1292299"/>
            <a:ext cx="7812663" cy="485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49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8A26-9E6C-C963-2D77-6F3E191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957"/>
            <a:ext cx="10515600" cy="7669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NGS is used in clinical cancer care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C6387D-9D34-6E1C-AB12-5CCBC30A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7" y="1258357"/>
            <a:ext cx="7390719" cy="48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0DA70-86A3-5749-C430-F8C3D446173F}"/>
              </a:ext>
            </a:extLst>
          </p:cNvPr>
          <p:cNvSpPr txBox="1"/>
          <p:nvPr/>
        </p:nvSpPr>
        <p:spPr>
          <a:xfrm>
            <a:off x="420914" y="63993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https://ascopubs.org/doi/10.1200/PO.18.00169</a:t>
            </a:r>
          </a:p>
        </p:txBody>
      </p:sp>
    </p:spTree>
    <p:extLst>
      <p:ext uri="{BB962C8B-B14F-4D97-AF65-F5344CB8AC3E}">
        <p14:creationId xmlns:p14="http://schemas.microsoft.com/office/powerpoint/2010/main" val="8191002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8A26-9E6C-C963-2D77-6F3E191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957"/>
            <a:ext cx="10515600" cy="7669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NGS is used in clinical cancer 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0DA70-86A3-5749-C430-F8C3D446173F}"/>
              </a:ext>
            </a:extLst>
          </p:cNvPr>
          <p:cNvSpPr txBox="1"/>
          <p:nvPr/>
        </p:nvSpPr>
        <p:spPr>
          <a:xfrm>
            <a:off x="420914" y="63993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https://ascopubs.org/doi/10.1200/PO.18.00169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1F2FD3-B458-1229-27F0-331435DE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78" y="1241688"/>
            <a:ext cx="7600043" cy="47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27691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8041-2419-3E95-9137-B18AFC5C0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63"/>
            <a:ext cx="9144000" cy="1011237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Xin </a:t>
            </a:r>
            <a:r>
              <a:rPr lang="en-US" b="1" dirty="0" err="1">
                <a:solidFill>
                  <a:srgbClr val="7030A0"/>
                </a:solidFill>
              </a:rPr>
              <a:t>gởi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lời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cảm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ơn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đến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C5ACD-2A67-355A-D722-F18396BF8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064" y="1981985"/>
            <a:ext cx="9144000" cy="3466707"/>
          </a:xfrm>
        </p:spPr>
        <p:txBody>
          <a:bodyPr>
            <a:noAutofit/>
          </a:bodyPr>
          <a:lstStyle/>
          <a:p>
            <a:pPr algn="l"/>
            <a:r>
              <a:rPr lang="en-US" b="1" dirty="0" err="1">
                <a:latin typeface="+mj-lt"/>
              </a:rPr>
              <a:t>Nhóm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nghiên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cứu</a:t>
            </a:r>
            <a:endParaRPr lang="en-US" b="1" dirty="0"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sĩ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Nguyễn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Lê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Đức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Minh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Đào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Khương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Duy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Ngô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Đại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Phú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Trần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Thị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Mỹ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Qui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</a:rPr>
              <a:t>Bác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sĩ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NGUYEN Thuy-Minh-Thu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sỹ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,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Huy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Thịnh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sỹ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Như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KS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Minh Hoàng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83B5E78-A8F2-BDC8-4C75-CBB6E5638826}"/>
              </a:ext>
            </a:extLst>
          </p:cNvPr>
          <p:cNvSpPr txBox="1">
            <a:spLocks/>
          </p:cNvSpPr>
          <p:nvPr/>
        </p:nvSpPr>
        <p:spPr>
          <a:xfrm>
            <a:off x="6496373" y="1981986"/>
            <a:ext cx="4631410" cy="3466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latin typeface="+mj-lt"/>
              </a:rPr>
              <a:t>Nhóm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cộng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tác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nghiên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cứu</a:t>
            </a:r>
            <a:endParaRPr lang="en-US" b="1" dirty="0"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Trần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Quang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Khải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TS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Anh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Thư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Hoàng Kim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Huy Hà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Hoàng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Sơn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TS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Thị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Kim Nhi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Hậu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PGS TS </a:t>
            </a:r>
            <a:r>
              <a:rPr lang="en-US" sz="2400" b="1" dirty="0" err="1">
                <a:latin typeface="+mj-lt"/>
              </a:rPr>
              <a:t>Bác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sĩ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Phạm</a:t>
            </a:r>
            <a:r>
              <a:rPr lang="en-US" sz="2400" b="1" dirty="0">
                <a:latin typeface="+mj-lt"/>
              </a:rPr>
              <a:t> Lê An</a:t>
            </a:r>
          </a:p>
        </p:txBody>
      </p:sp>
    </p:spTree>
    <p:extLst>
      <p:ext uri="{BB962C8B-B14F-4D97-AF65-F5344CB8AC3E}">
        <p14:creationId xmlns:p14="http://schemas.microsoft.com/office/powerpoint/2010/main" val="20163952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Luu Phuc </a:t>
            </a:r>
            <a:r>
              <a:rPr lang="en-US" dirty="0" err="1"/>
              <a:t>Loi</a:t>
            </a:r>
            <a:r>
              <a:rPr lang="en-US" dirty="0"/>
              <a:t>, PhD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luu.p.loi@googlemail.com</a:t>
            </a:r>
            <a:endParaRPr lang="en-US" dirty="0"/>
          </a:p>
          <a:p>
            <a:r>
              <a:rPr lang="en-US" dirty="0" err="1"/>
              <a:t>Zalo</a:t>
            </a:r>
            <a:r>
              <a:rPr lang="en-US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aryotype And Karyotyping.">
            <a:extLst>
              <a:ext uri="{FF2B5EF4-FFF2-40B4-BE49-F238E27FC236}">
                <a16:creationId xmlns:a16="http://schemas.microsoft.com/office/drawing/2014/main" id="{A81976CD-DCA5-31FB-2B12-5280A4DC8E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5"/>
          <a:stretch/>
        </p:blipFill>
        <p:spPr bwMode="auto">
          <a:xfrm>
            <a:off x="649514" y="2783548"/>
            <a:ext cx="8663213" cy="30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3FC01-95F4-ECD5-2034-E377DF26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700" y="449725"/>
            <a:ext cx="7014027" cy="9710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7030A0"/>
                </a:solidFill>
              </a:rPr>
              <a:t>Human Karyotype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DA2EC-38C4-2D02-C17C-06263F923CC4}"/>
              </a:ext>
            </a:extLst>
          </p:cNvPr>
          <p:cNvSpPr txBox="1"/>
          <p:nvPr/>
        </p:nvSpPr>
        <p:spPr>
          <a:xfrm>
            <a:off x="846413" y="55570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https://microbenotes.com/karyotype-karyotyping/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B1207-E084-CD9D-242D-D0F348DA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097" y="87084"/>
            <a:ext cx="4038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24369-11CB-2984-05EB-F56465BC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900" y="1224510"/>
            <a:ext cx="4683093" cy="5102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9F11F-CC15-8B26-B608-BF65AEE5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9" r="9747"/>
          <a:stretch>
            <a:fillRect/>
          </a:stretch>
        </p:blipFill>
        <p:spPr>
          <a:xfrm>
            <a:off x="1701672" y="1224510"/>
            <a:ext cx="2824289" cy="5000903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14198C-D4A9-2AF6-A9DC-AB35D1C34987}"/>
              </a:ext>
            </a:extLst>
          </p:cNvPr>
          <p:cNvSpPr txBox="1"/>
          <p:nvPr/>
        </p:nvSpPr>
        <p:spPr>
          <a:xfrm>
            <a:off x="6200979" y="6500336"/>
            <a:ext cx="4912403" cy="287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7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https://www.ncbi.nlm.nih.gov/nuccore/806904736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107A8-0F2D-83C1-0D3D-25D136ED4E51}"/>
              </a:ext>
            </a:extLst>
          </p:cNvPr>
          <p:cNvSpPr txBox="1"/>
          <p:nvPr/>
        </p:nvSpPr>
        <p:spPr>
          <a:xfrm>
            <a:off x="1116383" y="127791"/>
            <a:ext cx="905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endParaRPr lang="en-US" sz="5400" b="1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8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0B43-6D5D-277F-81C4-F954BFB4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14" y="365125"/>
            <a:ext cx="10515600" cy="93673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7030A0"/>
                </a:solidFill>
              </a:rPr>
              <a:t>Dữ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liệu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hệ</a:t>
            </a:r>
            <a:r>
              <a:rPr lang="en-US" sz="6000" b="1" dirty="0">
                <a:solidFill>
                  <a:srgbClr val="7030A0"/>
                </a:solidFill>
              </a:rPr>
              <a:t> gen </a:t>
            </a:r>
            <a:r>
              <a:rPr lang="en-US" sz="6000" b="1" dirty="0" err="1">
                <a:solidFill>
                  <a:srgbClr val="7030A0"/>
                </a:solidFill>
              </a:rPr>
              <a:t>cho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quần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thể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00C0BE-150B-C9B5-1768-F5374C82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6" y="1690688"/>
            <a:ext cx="4397886" cy="453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4A9DB-25E6-29A7-5127-E12E2D754971}"/>
              </a:ext>
            </a:extLst>
          </p:cNvPr>
          <p:cNvSpPr txBox="1"/>
          <p:nvPr/>
        </p:nvSpPr>
        <p:spPr>
          <a:xfrm>
            <a:off x="5296546" y="6358879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https://www.youtube.com/watch?v=mDi-crPgjFw&amp;t=3s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71F15-D18A-3F15-090B-AD1D4C5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142" y="1690688"/>
            <a:ext cx="4160688" cy="453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AB123-D60E-539E-5CE0-D260077E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19" r="9747"/>
          <a:stretch>
            <a:fillRect/>
          </a:stretch>
        </p:blipFill>
        <p:spPr>
          <a:xfrm>
            <a:off x="9138029" y="1727160"/>
            <a:ext cx="2496499" cy="45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21708</TotalTime>
  <Words>1849</Words>
  <Application>Microsoft Office PowerPoint</Application>
  <PresentationFormat>Widescreen</PresentationFormat>
  <Paragraphs>209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Abyssinica SIL</vt:lpstr>
      <vt:lpstr>Arial</vt:lpstr>
      <vt:lpstr>Calibri</vt:lpstr>
      <vt:lpstr>Calibri Light</vt:lpstr>
      <vt:lpstr>Wingdings</vt:lpstr>
      <vt:lpstr>Office Theme</vt:lpstr>
      <vt:lpstr>Giới thiệu Giải trình tự DNA (DNA-seq) và ứng dụng trong lâm sàng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Karyotype</vt:lpstr>
      <vt:lpstr>PowerPoint Presentation</vt:lpstr>
      <vt:lpstr>Dữ liệu hệ gen cho quần thể</vt:lpstr>
      <vt:lpstr>PowerPoint Presentation</vt:lpstr>
      <vt:lpstr>PowerPoint Presentation</vt:lpstr>
      <vt:lpstr>Gene Annotation</vt:lpstr>
      <vt:lpstr>Gene Annotation</vt:lpstr>
      <vt:lpstr>Understanding Gene Annotation through GENCODE  (https://www.gencodegenes.org/) </vt:lpstr>
      <vt:lpstr>Understanding Gene Annotation through GENCODE </vt:lpstr>
      <vt:lpstr>GTF (Gene Tranfer Format) and The number of Human 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Phenylketonuria (PKU): Rối loạn chuyển hóa di truyền</vt:lpstr>
      <vt:lpstr>Phenylketonuria (PKU): Rối loạn chuyển hóa di truyền</vt:lpstr>
      <vt:lpstr>Trình tự gen PAH ở người - Homo sapiens (5053)</vt:lpstr>
      <vt:lpstr>Gen PAH</vt:lpstr>
      <vt:lpstr>PowerPoint Presentation</vt:lpstr>
      <vt:lpstr>Cơ sở dữ liệu ClinVar cho gen PAH</vt:lpstr>
      <vt:lpstr>Overview of ClinVar release trends over time</vt:lpstr>
      <vt:lpstr>Biến thể gây bệnh - Pathogenic variant in PAH NM_000277.3(PAH):c.971T&gt;A (p.Ile324Asn)</vt:lpstr>
      <vt:lpstr>Các biến thể gây bệnh trên gen PAH</vt:lpstr>
      <vt:lpstr>PAH: chuyển hóa Phenylalanine thành Tyrosine</vt:lpstr>
      <vt:lpstr>PAH: chuyển hóa Phenylalanine thành Tyrosine</vt:lpstr>
      <vt:lpstr>Mối liên kết: Biến thể gen và bệnh di truyền</vt:lpstr>
      <vt:lpstr>PowerPoint Presentation</vt:lpstr>
      <vt:lpstr>Human Genome Variation: 1000 Genomes Project</vt:lpstr>
      <vt:lpstr>Cancer Genome Somatic Variation</vt:lpstr>
      <vt:lpstr>Nobel Prize 2018 in Physiology or Medicine: Cancer immunotherapy</vt:lpstr>
      <vt:lpstr>PowerPoint Presentation</vt:lpstr>
      <vt:lpstr>PowerPoint Presentation</vt:lpstr>
      <vt:lpstr>Whole genome sequencing – Shotgun method</vt:lpstr>
      <vt:lpstr>PowerPoint Presentation</vt:lpstr>
      <vt:lpstr>PowerPoint Presentation</vt:lpstr>
      <vt:lpstr>PowerPoint Presentation</vt:lpstr>
      <vt:lpstr>Whole Genome Sequencing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is used in clinical cancer care</vt:lpstr>
      <vt:lpstr>NGS is used in clinical cancer care</vt:lpstr>
      <vt:lpstr>NGS is used in clinical cancer care</vt:lpstr>
      <vt:lpstr>Xin gởi lời cảm ơn đến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Khoa Học Dữ Liệu Y Sinh Góc nhìn Đa Ngành</dc:title>
  <dc:creator>Lưu Phúc Lợi</dc:creator>
  <cp:lastModifiedBy>Luu Loi</cp:lastModifiedBy>
  <cp:revision>179</cp:revision>
  <dcterms:created xsi:type="dcterms:W3CDTF">2024-10-05T03:34:02Z</dcterms:created>
  <dcterms:modified xsi:type="dcterms:W3CDTF">2024-12-16T00:44:21Z</dcterms:modified>
</cp:coreProperties>
</file>